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93" r:id="rId3"/>
    <p:sldId id="336" r:id="rId4"/>
    <p:sldId id="328" r:id="rId5"/>
    <p:sldId id="337" r:id="rId6"/>
    <p:sldId id="357" r:id="rId7"/>
    <p:sldId id="339" r:id="rId8"/>
    <p:sldId id="358" r:id="rId9"/>
    <p:sldId id="359" r:id="rId10"/>
    <p:sldId id="360" r:id="rId11"/>
    <p:sldId id="345" r:id="rId12"/>
    <p:sldId id="346" r:id="rId13"/>
    <p:sldId id="361" r:id="rId14"/>
    <p:sldId id="356" r:id="rId15"/>
    <p:sldId id="362" r:id="rId16"/>
    <p:sldId id="355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54DB7AF9-3323-4E7E-BAD4-3AAFB541AA18}">
          <p14:sldIdLst>
            <p14:sldId id="256"/>
            <p14:sldId id="293"/>
            <p14:sldId id="336"/>
            <p14:sldId id="328"/>
            <p14:sldId id="337"/>
            <p14:sldId id="357"/>
            <p14:sldId id="339"/>
            <p14:sldId id="358"/>
            <p14:sldId id="359"/>
            <p14:sldId id="360"/>
            <p14:sldId id="345"/>
            <p14:sldId id="346"/>
            <p14:sldId id="361"/>
            <p14:sldId id="356"/>
            <p14:sldId id="362"/>
            <p14:sldId id="355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A4453"/>
    <a:srgbClr val="003149"/>
    <a:srgbClr val="006CFF"/>
    <a:srgbClr val="CDA78D"/>
    <a:srgbClr val="00B654"/>
    <a:srgbClr val="628091"/>
    <a:srgbClr val="EBEFF1"/>
    <a:srgbClr val="484F57"/>
    <a:srgbClr val="523F3A"/>
    <a:srgbClr val="007B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890" autoAdjust="0"/>
  </p:normalViewPr>
  <p:slideViewPr>
    <p:cSldViewPr snapToGrid="0">
      <p:cViewPr varScale="1">
        <p:scale>
          <a:sx n="103" d="100"/>
          <a:sy n="103" d="100"/>
        </p:scale>
        <p:origin x="792" y="1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34019E-5FF2-49DD-9F1D-0B50F59E7C9E}" type="datetimeFigureOut">
              <a:rPr lang="ru-RU" smtClean="0"/>
              <a:t>09.12.2025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228710-031E-4EF3-877D-0A6BEF6F1A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22581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228710-031E-4EF3-877D-0A6BEF6F1A6C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48511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228710-031E-4EF3-877D-0A6BEF6F1A6C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44715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228710-031E-4EF3-877D-0A6BEF6F1A6C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32789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228710-031E-4EF3-877D-0A6BEF6F1A6C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979817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228710-031E-4EF3-877D-0A6BEF6F1A6C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461815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228710-031E-4EF3-877D-0A6BEF6F1A6C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531900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228710-031E-4EF3-877D-0A6BEF6F1A6C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01254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228710-031E-4EF3-877D-0A6BEF6F1A6C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96662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228710-031E-4EF3-877D-0A6BEF6F1A6C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73574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228710-031E-4EF3-877D-0A6BEF6F1A6C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11174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228710-031E-4EF3-877D-0A6BEF6F1A6C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91402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228710-031E-4EF3-877D-0A6BEF6F1A6C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30975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228710-031E-4EF3-877D-0A6BEF6F1A6C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08323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228710-031E-4EF3-877D-0A6BEF6F1A6C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22821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228710-031E-4EF3-877D-0A6BEF6F1A6C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22749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5CF9CE-E12B-4E4B-B9A8-A5E1B4ECA2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450CD77-600C-4718-B88C-FAE43ACA52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7EF0043-1E1C-4F4F-93F6-4713D9E82F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752B3-BDBF-47E6-8864-CCD5AA0F6BA4}" type="datetimeFigureOut">
              <a:rPr lang="ru-RU" smtClean="0"/>
              <a:t>09.12.2025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5189E67-C21C-4A7B-BE89-7566964CE3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A1FC4B9-27C9-4794-BCAB-4FEF78B181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7CD93-966F-4AAE-B14A-83ECC3E218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54553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C45A93-3386-4D08-889D-9D4ECFA0CB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E773955-869B-433E-B8D8-C3A0CD4D3E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997995E-E998-4E74-AE56-C57FBA9724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752B3-BDBF-47E6-8864-CCD5AA0F6BA4}" type="datetimeFigureOut">
              <a:rPr lang="ru-RU" smtClean="0"/>
              <a:t>09.12.2025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A08BD6B-6BD6-4298-9F39-5C5A40AFD0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E2C46A4-2483-40AB-BB5F-3ECAD069B0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7CD93-966F-4AAE-B14A-83ECC3E218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93675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5DBDF00-1143-41AA-AA7F-557BDF0883C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7AF66AF-88E3-49D0-8BCB-DB88E1B279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92E3B2F-DCCA-404A-AFAD-98A0BDE877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752B3-BDBF-47E6-8864-CCD5AA0F6BA4}" type="datetimeFigureOut">
              <a:rPr lang="ru-RU" smtClean="0"/>
              <a:t>09.12.2025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28D84CB-3F69-4670-820C-73F181E205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75CCD49-D440-4788-88D4-462DDEE82E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7CD93-966F-4AAE-B14A-83ECC3E218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5477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EDD772-1480-497E-AD45-270E62C517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F1418E9-7829-4C07-B4AA-6D3FE62ADB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D498EAC-10D5-4EE6-A8EA-8D906EB493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752B3-BDBF-47E6-8864-CCD5AA0F6BA4}" type="datetimeFigureOut">
              <a:rPr lang="ru-RU" smtClean="0"/>
              <a:t>09.12.2025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80C547B-0622-461F-95A4-5F4E22AD5A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87E7DE3-BB8A-46AB-945A-45F99709EC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7CD93-966F-4AAE-B14A-83ECC3E218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87244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9FA4C8B-77CB-4C5B-8177-389E04D044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24E4F13-7E92-44B3-BAD3-CF727E50A5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CCA1A96-E93A-40C7-82C5-F2B311CCAF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752B3-BDBF-47E6-8864-CCD5AA0F6BA4}" type="datetimeFigureOut">
              <a:rPr lang="ru-RU" smtClean="0"/>
              <a:t>09.12.2025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CF0991D-9F9D-4066-8319-019F43C16F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C259F18-F2A6-4B61-A1E3-ECCAA492B6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7CD93-966F-4AAE-B14A-83ECC3E218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81019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8F908E-7450-4BC3-BD0E-60E7EECD39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14A3300-88D1-4712-903B-B45C72D18D8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5379EC7-6DF0-4110-964F-2A2006B540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A479737-8EC4-4A66-AE70-ECDE0C2421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752B3-BDBF-47E6-8864-CCD5AA0F6BA4}" type="datetimeFigureOut">
              <a:rPr lang="ru-RU" smtClean="0"/>
              <a:t>09.12.2025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97A62EC-04D6-432D-8558-4536678567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B5B577A-F295-4CC6-8876-06CC73EAEF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7CD93-966F-4AAE-B14A-83ECC3E218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46300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1C3D5C-BAF6-4E76-ABE3-688D3F0A9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5EBF7BE-8EF2-4592-8114-EA6E09295A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56FF972-7DBB-4DEE-8B1F-DD2703C6E5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C0E00ACB-7749-4145-B1D7-509269C8EBE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C1B844E-3B9D-4E33-8413-480D1298C73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ECCF4AD7-9854-4460-AE0C-A9CEA3C7A2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752B3-BDBF-47E6-8864-CCD5AA0F6BA4}" type="datetimeFigureOut">
              <a:rPr lang="ru-RU" smtClean="0"/>
              <a:t>09.12.2025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EB7BECA-BC66-48F1-BC9B-2C003504AF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5881AB3C-0C60-43BE-B15F-00D90128AC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7CD93-966F-4AAE-B14A-83ECC3E218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10666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B714B0-CB66-4EFE-9010-D5C16DFA7A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76F8647-D51F-4FC5-A433-72E485397D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752B3-BDBF-47E6-8864-CCD5AA0F6BA4}" type="datetimeFigureOut">
              <a:rPr lang="ru-RU" smtClean="0"/>
              <a:t>09.12.2025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192942F-0CC8-4C07-A11A-65919A065F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2FB77EF-4D7F-4C50-A92C-EC0748C7BF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7CD93-966F-4AAE-B14A-83ECC3E218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81429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335227B1-E55A-410B-B9A3-169582E236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752B3-BDBF-47E6-8864-CCD5AA0F6BA4}" type="datetimeFigureOut">
              <a:rPr lang="ru-RU" smtClean="0"/>
              <a:t>09.12.2025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83682134-6744-4BA8-B903-E45632E547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C5C1C54-AB53-4BFA-87FB-F9F8C52949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7CD93-966F-4AAE-B14A-83ECC3E218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41830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806BD1-5498-46C0-A351-2530606AB3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8BADE0A-7ED2-4BF0-8908-5C317B40DA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79CF4BA-64A0-4442-A4BF-4D81487343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D8BE9E8-6297-4BB6-96F2-F85B9CBC92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752B3-BDBF-47E6-8864-CCD5AA0F6BA4}" type="datetimeFigureOut">
              <a:rPr lang="ru-RU" smtClean="0"/>
              <a:t>09.12.2025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F5D7388-8F1D-483D-8E25-D166C594EB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4C79B27-202B-4EFA-AEFD-BE066268FF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7CD93-966F-4AAE-B14A-83ECC3E218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52844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B203CC-7B99-474D-925D-93E30227EA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B1BBD0C-5F1E-4E41-AB95-C12CA4AD2C8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D2BD995-B7CC-4214-A0E1-89A48D72C1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25676E1-6221-424F-9CB1-35F17571D3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752B3-BDBF-47E6-8864-CCD5AA0F6BA4}" type="datetimeFigureOut">
              <a:rPr lang="ru-RU" smtClean="0"/>
              <a:t>09.12.2025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42A0902-5F33-453E-BDB0-CB87D02E75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FD396FE-D314-4470-BB99-57DC7BA80F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7CD93-966F-4AAE-B14A-83ECC3E218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63164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B3BF45-4081-4703-A58E-7C457299A4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7F4BEE3-0AF0-495E-885C-E78B122494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01843D0-5217-4D8F-80F6-FE2ADE64665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7752B3-BDBF-47E6-8864-CCD5AA0F6BA4}" type="datetimeFigureOut">
              <a:rPr lang="ru-RU" smtClean="0"/>
              <a:t>09.12.2025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35A204C-853A-4A35-8F9A-5C920F9500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3353593-0F8D-4992-ADFF-C6AA7A2C26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37CD93-966F-4AAE-B14A-83ECC3E218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98835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A44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71623C-4086-46F1-B883-DD6AEDCF78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77930" y="1687768"/>
            <a:ext cx="9144000" cy="1655762"/>
          </a:xfrm>
        </p:spPr>
        <p:txBody>
          <a:bodyPr>
            <a:normAutofit/>
          </a:bodyPr>
          <a:lstStyle/>
          <a:p>
            <a:r>
              <a:rPr lang="ru-RU" sz="3200" dirty="0">
                <a:solidFill>
                  <a:schemeClr val="bg1"/>
                </a:solidFill>
                <a:latin typeface="Proxima Nova" panose="02000506030000020004" pitchFamily="50" charset="0"/>
              </a:rPr>
              <a:t>Автоматизация отчетности воспитательной службы общеобразовательной организации</a:t>
            </a:r>
            <a:br>
              <a:rPr lang="ru-RU" sz="3200" dirty="0">
                <a:solidFill>
                  <a:schemeClr val="bg1"/>
                </a:solidFill>
                <a:latin typeface="Proxima Nova" panose="02000506030000020004" pitchFamily="50" charset="0"/>
              </a:rPr>
            </a:br>
            <a:r>
              <a:rPr lang="ru-RU" sz="3200" dirty="0">
                <a:solidFill>
                  <a:schemeClr val="bg1"/>
                </a:solidFill>
                <a:latin typeface="Proxima Nova" panose="02000506030000020004" pitchFamily="50" charset="0"/>
              </a:rPr>
              <a:t> с помощью программы </a:t>
            </a:r>
            <a:r>
              <a:rPr lang="ru-RU" sz="3200" dirty="0" err="1">
                <a:solidFill>
                  <a:schemeClr val="bg1"/>
                </a:solidFill>
                <a:latin typeface="Proxima Nova" panose="02000506030000020004" pitchFamily="50" charset="0"/>
              </a:rPr>
              <a:t>Эльпида</a:t>
            </a:r>
            <a:endParaRPr lang="ru-RU" dirty="0">
              <a:solidFill>
                <a:schemeClr val="bg1"/>
              </a:solidFill>
              <a:latin typeface="Proxima Nova" panose="02000506030000020004" pitchFamily="50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CB4DCBB-B55E-4F7A-AA57-2E31B76108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3240" y="4943948"/>
            <a:ext cx="9144000" cy="827881"/>
          </a:xfrm>
        </p:spPr>
        <p:txBody>
          <a:bodyPr>
            <a:normAutofit lnSpcReduction="10000"/>
          </a:bodyPr>
          <a:lstStyle/>
          <a:p>
            <a:pPr algn="l"/>
            <a:r>
              <a:rPr lang="ru-RU" dirty="0">
                <a:solidFill>
                  <a:schemeClr val="bg1"/>
                </a:solidFill>
                <a:latin typeface="Proxima Nova Rg" panose="02000506030000020004" pitchFamily="2" charset="0"/>
              </a:rPr>
              <a:t>Специалист </a:t>
            </a:r>
            <a:r>
              <a:rPr lang="en-US" dirty="0">
                <a:solidFill>
                  <a:schemeClr val="bg1"/>
                </a:solidFill>
                <a:latin typeface="Proxima Nova Rg" panose="02000506030000020004" pitchFamily="2" charset="0"/>
              </a:rPr>
              <a:t>CDO </a:t>
            </a:r>
            <a:r>
              <a:rPr lang="ru-RU" dirty="0">
                <a:solidFill>
                  <a:schemeClr val="bg1"/>
                </a:solidFill>
                <a:latin typeface="Proxima Nova Rg" panose="02000506030000020004" pitchFamily="2" charset="0"/>
              </a:rPr>
              <a:t>ЦОПП Республики Бурятия</a:t>
            </a:r>
          </a:p>
          <a:p>
            <a:pPr algn="l"/>
            <a:r>
              <a:rPr lang="ru-RU" dirty="0" err="1">
                <a:solidFill>
                  <a:schemeClr val="bg1"/>
                </a:solidFill>
                <a:latin typeface="Proxima Nova Rg" panose="02000506030000020004" pitchFamily="2" charset="0"/>
              </a:rPr>
              <a:t>Будаев</a:t>
            </a:r>
            <a:r>
              <a:rPr lang="ru-RU" dirty="0">
                <a:solidFill>
                  <a:schemeClr val="bg1"/>
                </a:solidFill>
                <a:latin typeface="Proxima Nova Rg" panose="02000506030000020004" pitchFamily="2" charset="0"/>
              </a:rPr>
              <a:t> Олег Тимурович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99908523-C436-4AF3-A04F-D33E06FE3C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9340" y="-1376977"/>
            <a:ext cx="3316572" cy="4974859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C404EBF4-3258-40E5-87BB-0002BE654BE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694" b="25972"/>
          <a:stretch/>
        </p:blipFill>
        <p:spPr>
          <a:xfrm>
            <a:off x="4925240" y="-480767"/>
            <a:ext cx="9219741" cy="5992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02120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A44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F88BBAE-7BE3-4A05-976F-58CA7C53C0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832" y="-309791"/>
            <a:ext cx="1364419" cy="2046629"/>
          </a:xfrm>
          <a:prstGeom prst="rect">
            <a:avLst/>
          </a:prstGeom>
        </p:spPr>
      </p:pic>
      <p:sp>
        <p:nvSpPr>
          <p:cNvPr id="7" name="Google Shape;72;p16">
            <a:extLst>
              <a:ext uri="{FF2B5EF4-FFF2-40B4-BE49-F238E27FC236}">
                <a16:creationId xmlns:a16="http://schemas.microsoft.com/office/drawing/2014/main" id="{4E3FF228-BBF9-4656-AC92-B9D26637A1C5}"/>
              </a:ext>
            </a:extLst>
          </p:cNvPr>
          <p:cNvSpPr txBox="1">
            <a:spLocks/>
          </p:cNvSpPr>
          <p:nvPr/>
        </p:nvSpPr>
        <p:spPr>
          <a:xfrm>
            <a:off x="2868733" y="419723"/>
            <a:ext cx="5569200" cy="587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dirty="0">
                <a:solidFill>
                  <a:schemeClr val="bg1"/>
                </a:solidFill>
                <a:latin typeface="Proxima Nova Bl" panose="02000506030000020004" pitchFamily="2" charset="0"/>
              </a:rPr>
              <a:t>Сводка по школе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6D512F2-213E-4C85-A3E0-ADBF47491A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6832" y="1093694"/>
            <a:ext cx="6200169" cy="3740598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50023136-B1B7-4A7A-8F39-B3EF97A18B7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35127" y="1102658"/>
            <a:ext cx="5116735" cy="5755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08110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A44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39019D2-678A-41FC-B31F-B07DE4A57B61}"/>
              </a:ext>
            </a:extLst>
          </p:cNvPr>
          <p:cNvSpPr txBox="1"/>
          <p:nvPr/>
        </p:nvSpPr>
        <p:spPr>
          <a:xfrm>
            <a:off x="146833" y="283787"/>
            <a:ext cx="60556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  <a:latin typeface="Aptos" panose="020B0004020202020204" pitchFamily="34" charset="0"/>
              </a:rPr>
              <a:t>Уровень здоровья в разрезе классов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CE16CE0-5331-4891-95A9-5E8501BFFE6E}"/>
              </a:ext>
            </a:extLst>
          </p:cNvPr>
          <p:cNvSpPr txBox="1"/>
          <p:nvPr/>
        </p:nvSpPr>
        <p:spPr>
          <a:xfrm>
            <a:off x="6481564" y="324978"/>
            <a:ext cx="60556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  <a:latin typeface="Aptos" panose="020B0004020202020204" pitchFamily="34" charset="0"/>
              </a:rPr>
              <a:t>ТЖС в разрезе возрастов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49361B8-47C2-4FD6-9567-25CB9DD94A0C}"/>
              </a:ext>
            </a:extLst>
          </p:cNvPr>
          <p:cNvSpPr txBox="1"/>
          <p:nvPr/>
        </p:nvSpPr>
        <p:spPr>
          <a:xfrm>
            <a:off x="146833" y="2633626"/>
            <a:ext cx="60556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  <a:latin typeface="Aptos" panose="020B0004020202020204" pitchFamily="34" charset="0"/>
              </a:rPr>
              <a:t>Сироты в разрезе полов</a:t>
            </a:r>
          </a:p>
          <a:p>
            <a:endParaRPr lang="ru-RU" sz="2000" dirty="0">
              <a:solidFill>
                <a:schemeClr val="bg1"/>
              </a:solidFill>
              <a:latin typeface="Aptos" panose="020B00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B148A42-9A96-4232-A23E-62EF0DE0BEBB}"/>
              </a:ext>
            </a:extLst>
          </p:cNvPr>
          <p:cNvSpPr txBox="1"/>
          <p:nvPr/>
        </p:nvSpPr>
        <p:spPr>
          <a:xfrm>
            <a:off x="5509985" y="3504328"/>
            <a:ext cx="561579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  <a:latin typeface="Aptos" panose="020B0004020202020204" pitchFamily="34" charset="0"/>
              </a:rPr>
              <a:t>Школьники со вторым гражданством в разрезе годов рождения</a:t>
            </a:r>
          </a:p>
          <a:p>
            <a:endParaRPr lang="ru-RU" sz="2000" dirty="0">
              <a:solidFill>
                <a:schemeClr val="bg1"/>
              </a:solidFill>
              <a:latin typeface="Aptos" panose="020B0004020202020204" pitchFamily="34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EEC2311-B497-4B1C-960E-9B3EAB5F4D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986" y="725088"/>
            <a:ext cx="4000000" cy="1685714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024387E0-7484-47AD-8786-6483BD7B33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21016" y="839516"/>
            <a:ext cx="3304762" cy="2323809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F71C16F8-DFE8-4C7D-A57F-42A7D0C2D72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0986" y="2987569"/>
            <a:ext cx="2866667" cy="1695238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83CDB7BF-4BFF-4223-9578-72B264997B1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44825" y="4519991"/>
            <a:ext cx="2952381" cy="1980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24923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A44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F88BBAE-7BE3-4A05-976F-58CA7C53C0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832" y="-309791"/>
            <a:ext cx="1364419" cy="2046629"/>
          </a:xfrm>
          <a:prstGeom prst="rect">
            <a:avLst/>
          </a:prstGeom>
        </p:spPr>
      </p:pic>
      <p:sp>
        <p:nvSpPr>
          <p:cNvPr id="3" name="Google Shape;72;p16">
            <a:extLst>
              <a:ext uri="{FF2B5EF4-FFF2-40B4-BE49-F238E27FC236}">
                <a16:creationId xmlns:a16="http://schemas.microsoft.com/office/drawing/2014/main" id="{755ABA49-3B34-49C2-9BA0-634E69AC2AA0}"/>
              </a:ext>
            </a:extLst>
          </p:cNvPr>
          <p:cNvSpPr txBox="1">
            <a:spLocks/>
          </p:cNvSpPr>
          <p:nvPr/>
        </p:nvSpPr>
        <p:spPr>
          <a:xfrm>
            <a:off x="3008262" y="3253598"/>
            <a:ext cx="7115270" cy="587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400" dirty="0">
                <a:solidFill>
                  <a:schemeClr val="bg1"/>
                </a:solidFill>
                <a:latin typeface="Proxima Nova Bl" panose="02000506030000020004" pitchFamily="2" charset="0"/>
              </a:rPr>
              <a:t>Школа может самостоятельно расширять обрабатываемые данные добавляя в таблицу новые колонки.</a:t>
            </a:r>
          </a:p>
          <a:p>
            <a:pPr algn="l"/>
            <a:r>
              <a:rPr lang="ru-RU" sz="2400" dirty="0">
                <a:solidFill>
                  <a:schemeClr val="bg1"/>
                </a:solidFill>
                <a:latin typeface="Proxima Nova Bl" panose="02000506030000020004" pitchFamily="2" charset="0"/>
              </a:rPr>
              <a:t>Для любой колонки название которой начинается на слова Статус_, </a:t>
            </a:r>
            <a:r>
              <a:rPr lang="ru-RU" sz="2400" dirty="0" err="1">
                <a:solidFill>
                  <a:schemeClr val="bg1"/>
                </a:solidFill>
                <a:latin typeface="Proxima Nova Bl" panose="02000506030000020004" pitchFamily="2" charset="0"/>
              </a:rPr>
              <a:t>Список_,Подсчет</a:t>
            </a:r>
            <a:r>
              <a:rPr lang="ru-RU" sz="2400" dirty="0">
                <a:solidFill>
                  <a:schemeClr val="bg1"/>
                </a:solidFill>
                <a:latin typeface="Proxima Nova Bl" panose="02000506030000020004" pitchFamily="2" charset="0"/>
              </a:rPr>
              <a:t>_</a:t>
            </a:r>
          </a:p>
          <a:p>
            <a:pPr algn="l"/>
            <a:r>
              <a:rPr lang="ru-RU" sz="2400" dirty="0">
                <a:solidFill>
                  <a:schemeClr val="bg1"/>
                </a:solidFill>
                <a:latin typeface="Proxima Nova Bl" panose="02000506030000020004" pitchFamily="2" charset="0"/>
              </a:rPr>
              <a:t>программа посчитает распределение в  разрезе: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bg1"/>
                </a:solidFill>
                <a:latin typeface="Proxima Nova Bl" panose="02000506030000020004" pitchFamily="2" charset="0"/>
              </a:rPr>
              <a:t>Возраста на определенную дату;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bg1"/>
                </a:solidFill>
                <a:latin typeface="Proxima Nova Bl" panose="02000506030000020004" pitchFamily="2" charset="0"/>
              </a:rPr>
              <a:t>Года рождения;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bg1"/>
                </a:solidFill>
                <a:latin typeface="Proxima Nova Bl" panose="02000506030000020004" pitchFamily="2" charset="0"/>
              </a:rPr>
              <a:t>Класса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bg1"/>
                </a:solidFill>
                <a:latin typeface="Proxima Nova Bl" panose="02000506030000020004" pitchFamily="2" charset="0"/>
              </a:rPr>
              <a:t>Параллели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bg1"/>
                </a:solidFill>
                <a:latin typeface="Proxima Nova Bl" panose="02000506030000020004" pitchFamily="2" charset="0"/>
              </a:rPr>
              <a:t>Пола</a:t>
            </a:r>
          </a:p>
          <a:p>
            <a:pPr algn="l"/>
            <a:endParaRPr lang="ru-RU" sz="2400" dirty="0">
              <a:solidFill>
                <a:schemeClr val="bg1"/>
              </a:solidFill>
              <a:latin typeface="Proxima Nova Bl" panose="02000506030000020004" pitchFamily="2" charset="0"/>
            </a:endParaRPr>
          </a:p>
          <a:p>
            <a:pPr algn="l"/>
            <a:endParaRPr lang="ru-RU" sz="2400" dirty="0">
              <a:solidFill>
                <a:schemeClr val="bg1"/>
              </a:solidFill>
              <a:latin typeface="Proxima Nova Bl" panose="0200050603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73055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A44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F88BBAE-7BE3-4A05-976F-58CA7C53C0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832" y="-309791"/>
            <a:ext cx="1364419" cy="2046629"/>
          </a:xfrm>
          <a:prstGeom prst="rect">
            <a:avLst/>
          </a:prstGeom>
        </p:spPr>
      </p:pic>
      <p:sp>
        <p:nvSpPr>
          <p:cNvPr id="3" name="Google Shape;72;p16">
            <a:extLst>
              <a:ext uri="{FF2B5EF4-FFF2-40B4-BE49-F238E27FC236}">
                <a16:creationId xmlns:a16="http://schemas.microsoft.com/office/drawing/2014/main" id="{755ABA49-3B34-49C2-9BA0-634E69AC2AA0}"/>
              </a:ext>
            </a:extLst>
          </p:cNvPr>
          <p:cNvSpPr txBox="1">
            <a:spLocks/>
          </p:cNvSpPr>
          <p:nvPr/>
        </p:nvSpPr>
        <p:spPr>
          <a:xfrm>
            <a:off x="3035157" y="713523"/>
            <a:ext cx="7115270" cy="587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400" dirty="0">
                <a:solidFill>
                  <a:schemeClr val="bg1"/>
                </a:solidFill>
                <a:latin typeface="Proxima Nova Bl" panose="02000506030000020004" pitchFamily="2" charset="0"/>
              </a:rPr>
              <a:t>Массовое создание однотипных документов (справки, согласия, грамоты и т.п.)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1F9099D-4401-4F6B-A36C-4D53EA286AA9}"/>
              </a:ext>
            </a:extLst>
          </p:cNvPr>
          <p:cNvSpPr txBox="1"/>
          <p:nvPr/>
        </p:nvSpPr>
        <p:spPr>
          <a:xfrm>
            <a:off x="403412" y="1855694"/>
            <a:ext cx="51816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dirty="0">
                <a:solidFill>
                  <a:schemeClr val="bg1"/>
                </a:solidFill>
              </a:rPr>
              <a:t>Собрать данные в таблицу </a:t>
            </a:r>
            <a:r>
              <a:rPr lang="en-US" dirty="0">
                <a:solidFill>
                  <a:schemeClr val="bg1"/>
                </a:solidFill>
              </a:rPr>
              <a:t>Excel</a:t>
            </a:r>
            <a:r>
              <a:rPr lang="ru-RU" dirty="0">
                <a:solidFill>
                  <a:schemeClr val="bg1"/>
                </a:solidFill>
              </a:rPr>
              <a:t>(или аналог).</a:t>
            </a:r>
          </a:p>
          <a:p>
            <a:pPr marL="342900" indent="-342900">
              <a:buAutoNum type="arabicPeriod"/>
            </a:pPr>
            <a:r>
              <a:rPr lang="ru-RU" dirty="0">
                <a:solidFill>
                  <a:schemeClr val="bg1"/>
                </a:solidFill>
              </a:rPr>
              <a:t>Добавить в шаблон нужного документа названия колонок из таблицы в двойных фигурных скобках.</a:t>
            </a:r>
          </a:p>
          <a:p>
            <a:pPr marL="342900" indent="-342900">
              <a:buAutoNum type="arabicPeriod"/>
            </a:pPr>
            <a:r>
              <a:rPr lang="ru-RU" dirty="0">
                <a:solidFill>
                  <a:schemeClr val="bg1"/>
                </a:solidFill>
              </a:rPr>
              <a:t>Автоматически создать столько документов сколько строк в вашей таблице.</a:t>
            </a:r>
          </a:p>
          <a:p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6C8A88E-D50B-4D38-ADEE-0165477344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3306" y="3887019"/>
            <a:ext cx="11561905" cy="2914286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5BDBD9A-8C4E-4533-A34B-62E2F242FAF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58753" y="1427985"/>
            <a:ext cx="4366909" cy="2332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09891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A44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72;p16">
            <a:extLst>
              <a:ext uri="{FF2B5EF4-FFF2-40B4-BE49-F238E27FC236}">
                <a16:creationId xmlns:a16="http://schemas.microsoft.com/office/drawing/2014/main" id="{0BC63A95-D5E2-413E-BD79-4A360455C637}"/>
              </a:ext>
            </a:extLst>
          </p:cNvPr>
          <p:cNvSpPr txBox="1">
            <a:spLocks/>
          </p:cNvSpPr>
          <p:nvPr/>
        </p:nvSpPr>
        <p:spPr>
          <a:xfrm>
            <a:off x="1440920" y="1975681"/>
            <a:ext cx="8449548" cy="587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dirty="0">
                <a:solidFill>
                  <a:schemeClr val="bg1"/>
                </a:solidFill>
                <a:latin typeface="Proxima Nova Bl" panose="02000506030000020004" pitchFamily="2" charset="0"/>
              </a:rPr>
              <a:t>Дополнительные функции </a:t>
            </a:r>
            <a:r>
              <a:rPr lang="ru-RU" sz="2000" dirty="0" err="1">
                <a:solidFill>
                  <a:schemeClr val="bg1"/>
                </a:solidFill>
                <a:latin typeface="Proxima Nova Bl" panose="02000506030000020004" pitchFamily="2" charset="0"/>
              </a:rPr>
              <a:t>Эльпиды</a:t>
            </a:r>
            <a:r>
              <a:rPr lang="ru-RU" sz="2000" dirty="0">
                <a:solidFill>
                  <a:schemeClr val="bg1"/>
                </a:solidFill>
                <a:latin typeface="Proxima Nova Bl" panose="02000506030000020004" pitchFamily="2" charset="0"/>
              </a:rPr>
              <a:t> для облегчения работы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F88BBAE-7BE3-4A05-976F-58CA7C53C0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832" y="-309791"/>
            <a:ext cx="1364419" cy="2046629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6E85DB7-3DAF-4424-A8FD-5E66EBE26A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095" y="2929000"/>
            <a:ext cx="11523809" cy="10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85887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A44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72;p16">
            <a:extLst>
              <a:ext uri="{FF2B5EF4-FFF2-40B4-BE49-F238E27FC236}">
                <a16:creationId xmlns:a16="http://schemas.microsoft.com/office/drawing/2014/main" id="{0BC63A95-D5E2-413E-BD79-4A360455C637}"/>
              </a:ext>
            </a:extLst>
          </p:cNvPr>
          <p:cNvSpPr txBox="1">
            <a:spLocks/>
          </p:cNvSpPr>
          <p:nvPr/>
        </p:nvSpPr>
        <p:spPr>
          <a:xfrm>
            <a:off x="2812501" y="3251950"/>
            <a:ext cx="8449548" cy="587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14350" indent="-514350" algn="l">
              <a:buFont typeface="+mj-lt"/>
              <a:buAutoNum type="arabicPeriod"/>
            </a:pPr>
            <a:r>
              <a:rPr lang="ru-RU" sz="2000" dirty="0" err="1">
                <a:solidFill>
                  <a:schemeClr val="bg1"/>
                </a:solidFill>
                <a:latin typeface="Proxima Nova Bl" panose="02000506030000020004" pitchFamily="2" charset="0"/>
              </a:rPr>
              <a:t>Эльпида</a:t>
            </a:r>
            <a:r>
              <a:rPr lang="ru-RU" sz="2000" dirty="0">
                <a:solidFill>
                  <a:schemeClr val="bg1"/>
                </a:solidFill>
                <a:latin typeface="Proxima Nova Bl" panose="02000506030000020004" pitchFamily="2" charset="0"/>
              </a:rPr>
              <a:t> бесплатна и внесена в реестр отечественного ПО;</a:t>
            </a:r>
          </a:p>
          <a:p>
            <a:pPr marL="514350" indent="-514350" algn="l">
              <a:buFont typeface="+mj-lt"/>
              <a:buAutoNum type="arabicPeriod"/>
            </a:pPr>
            <a:endParaRPr lang="ru-RU" sz="2000" dirty="0">
              <a:solidFill>
                <a:schemeClr val="bg1"/>
              </a:solidFill>
              <a:latin typeface="Proxima Nova Bl" panose="02000506030000020004" pitchFamily="2" charset="0"/>
            </a:endParaRPr>
          </a:p>
          <a:p>
            <a:pPr marL="514350" indent="-514350" algn="l">
              <a:buFont typeface="+mj-lt"/>
              <a:buAutoNum type="arabicPeriod"/>
            </a:pPr>
            <a:r>
              <a:rPr lang="ru-RU" sz="2000" dirty="0">
                <a:solidFill>
                  <a:schemeClr val="bg1"/>
                </a:solidFill>
                <a:latin typeface="Proxima Nova Bl" panose="02000506030000020004" pitchFamily="2" charset="0"/>
              </a:rPr>
              <a:t>Работает на Windows x32 и x64, отечественных ОС.</a:t>
            </a:r>
          </a:p>
          <a:p>
            <a:pPr marL="514350" indent="-514350" algn="l">
              <a:buFont typeface="+mj-lt"/>
              <a:buAutoNum type="arabicPeriod"/>
            </a:pPr>
            <a:endParaRPr lang="ru-RU" sz="2000" dirty="0">
              <a:solidFill>
                <a:schemeClr val="bg1"/>
              </a:solidFill>
              <a:latin typeface="Proxima Nova Bl" panose="02000506030000020004" pitchFamily="2" charset="0"/>
            </a:endParaRPr>
          </a:p>
          <a:p>
            <a:pPr marL="514350" indent="-514350" algn="l">
              <a:buFont typeface="+mj-lt"/>
              <a:buAutoNum type="arabicPeriod"/>
            </a:pPr>
            <a:r>
              <a:rPr lang="ru-RU" sz="2000" dirty="0">
                <a:solidFill>
                  <a:schemeClr val="bg1"/>
                </a:solidFill>
                <a:latin typeface="Proxima Nova Bl" panose="02000506030000020004" pitchFamily="2" charset="0"/>
              </a:rPr>
              <a:t>Не требует установки, сети, интернета, сертификатов, регистраций;</a:t>
            </a:r>
          </a:p>
          <a:p>
            <a:pPr marL="514350" indent="-514350" algn="l">
              <a:buFont typeface="+mj-lt"/>
              <a:buAutoNum type="arabicPeriod"/>
            </a:pPr>
            <a:endParaRPr lang="ru-RU" sz="2000" dirty="0">
              <a:solidFill>
                <a:schemeClr val="bg1"/>
              </a:solidFill>
              <a:latin typeface="Proxima Nova Bl" panose="02000506030000020004" pitchFamily="2" charset="0"/>
            </a:endParaRPr>
          </a:p>
          <a:p>
            <a:pPr marL="514350" indent="-514350" algn="l">
              <a:buFont typeface="+mj-lt"/>
              <a:buAutoNum type="arabicPeriod"/>
            </a:pPr>
            <a:r>
              <a:rPr lang="ru-RU" sz="2000" dirty="0">
                <a:solidFill>
                  <a:schemeClr val="bg1"/>
                </a:solidFill>
                <a:latin typeface="Proxima Nova Bl" panose="02000506030000020004" pitchFamily="2" charset="0"/>
              </a:rPr>
              <a:t>Для внедрения и настройки под конкретную школу достаточно знания как добавлять колонки в Excel или его аналоги;</a:t>
            </a:r>
          </a:p>
          <a:p>
            <a:pPr marL="514350" indent="-514350" algn="l">
              <a:buFont typeface="+mj-lt"/>
              <a:buAutoNum type="arabicPeriod"/>
            </a:pPr>
            <a:endParaRPr lang="ru-RU" sz="2000" dirty="0">
              <a:solidFill>
                <a:schemeClr val="bg1"/>
              </a:solidFill>
              <a:latin typeface="Proxima Nova Bl" panose="02000506030000020004" pitchFamily="2" charset="0"/>
            </a:endParaRPr>
          </a:p>
          <a:p>
            <a:pPr marL="514350" indent="-514350" algn="l">
              <a:buFont typeface="+mj-lt"/>
              <a:buAutoNum type="arabicPeriod"/>
            </a:pPr>
            <a:r>
              <a:rPr lang="ru-RU" sz="2000" dirty="0">
                <a:solidFill>
                  <a:schemeClr val="bg1"/>
                </a:solidFill>
                <a:latin typeface="Proxima Nova Bl" panose="02000506030000020004" pitchFamily="2" charset="0"/>
              </a:rPr>
              <a:t>Классные руководители получают простой и удобный доступ к данным школьников своего класса, которые хранятся в одном файле;</a:t>
            </a:r>
          </a:p>
          <a:p>
            <a:pPr marL="514350" indent="-514350" algn="l">
              <a:buFont typeface="+mj-lt"/>
              <a:buAutoNum type="arabicPeriod"/>
            </a:pPr>
            <a:endParaRPr lang="ru-RU" sz="2000" dirty="0">
              <a:solidFill>
                <a:schemeClr val="bg1"/>
              </a:solidFill>
              <a:latin typeface="Proxima Nova Bl" panose="02000506030000020004" pitchFamily="2" charset="0"/>
            </a:endParaRPr>
          </a:p>
          <a:p>
            <a:pPr marL="514350" indent="-514350" algn="l">
              <a:buFont typeface="+mj-lt"/>
              <a:buAutoNum type="arabicPeriod"/>
            </a:pPr>
            <a:r>
              <a:rPr lang="ru-RU" sz="2000" dirty="0">
                <a:solidFill>
                  <a:schemeClr val="bg1"/>
                </a:solidFill>
                <a:latin typeface="Proxima Nova Bl" panose="02000506030000020004" pitchFamily="2" charset="0"/>
              </a:rPr>
              <a:t>При создании отчетности уменьшается количество ошибок;</a:t>
            </a:r>
          </a:p>
          <a:p>
            <a:pPr marL="514350" indent="-514350" algn="l">
              <a:buFont typeface="+mj-lt"/>
              <a:buAutoNum type="arabicPeriod"/>
            </a:pPr>
            <a:endParaRPr lang="ru-RU" sz="2000" dirty="0">
              <a:solidFill>
                <a:schemeClr val="bg1"/>
              </a:solidFill>
              <a:latin typeface="Proxima Nova Bl" panose="02000506030000020004" pitchFamily="2" charset="0"/>
            </a:endParaRPr>
          </a:p>
          <a:p>
            <a:pPr marL="514350" indent="-514350" algn="l">
              <a:buFont typeface="+mj-lt"/>
              <a:buAutoNum type="arabicPeriod"/>
            </a:pPr>
            <a:r>
              <a:rPr lang="ru-RU" sz="2000" dirty="0">
                <a:solidFill>
                  <a:schemeClr val="bg1"/>
                </a:solidFill>
                <a:latin typeface="Proxima Nova Bl" panose="02000506030000020004" pitchFamily="2" charset="0"/>
              </a:rPr>
              <a:t>Собранные данные можно использовать для загрузки в цифровые платформы.</a:t>
            </a:r>
          </a:p>
          <a:p>
            <a:pPr marL="514350" indent="-514350" algn="l">
              <a:buFont typeface="+mj-lt"/>
              <a:buAutoNum type="arabicPeriod"/>
            </a:pPr>
            <a:endParaRPr lang="ru-RU" sz="2000" dirty="0">
              <a:solidFill>
                <a:schemeClr val="bg1"/>
              </a:solidFill>
              <a:latin typeface="Proxima Nova Bl" panose="02000506030000020004" pitchFamily="2" charset="0"/>
            </a:endParaRPr>
          </a:p>
          <a:p>
            <a:pPr marL="514350" indent="-514350" algn="l">
              <a:buFont typeface="+mj-lt"/>
              <a:buAutoNum type="arabicPeriod"/>
            </a:pPr>
            <a:endParaRPr lang="ru-RU" sz="2000" dirty="0">
              <a:solidFill>
                <a:schemeClr val="bg1"/>
              </a:solidFill>
              <a:latin typeface="Proxima Nova Bl" panose="02000506030000020004" pitchFamily="2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F88BBAE-7BE3-4A05-976F-58CA7C53C0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832" y="-309791"/>
            <a:ext cx="1364419" cy="2046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59347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A44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72;p16">
            <a:extLst>
              <a:ext uri="{FF2B5EF4-FFF2-40B4-BE49-F238E27FC236}">
                <a16:creationId xmlns:a16="http://schemas.microsoft.com/office/drawing/2014/main" id="{0BC63A95-D5E2-413E-BD79-4A360455C637}"/>
              </a:ext>
            </a:extLst>
          </p:cNvPr>
          <p:cNvSpPr txBox="1">
            <a:spLocks/>
          </p:cNvSpPr>
          <p:nvPr/>
        </p:nvSpPr>
        <p:spPr>
          <a:xfrm>
            <a:off x="2812501" y="3251950"/>
            <a:ext cx="7115270" cy="587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2800" dirty="0">
              <a:solidFill>
                <a:schemeClr val="bg1"/>
              </a:solidFill>
              <a:latin typeface="Proxima Nova Bl" panose="02000506030000020004" pitchFamily="2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F88BBAE-7BE3-4A05-976F-58CA7C53C0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832" y="-309791"/>
            <a:ext cx="1364419" cy="204662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1C1370F-3779-4ABB-8300-280B7E931ECB}"/>
              </a:ext>
            </a:extLst>
          </p:cNvPr>
          <p:cNvSpPr txBox="1"/>
          <p:nvPr/>
        </p:nvSpPr>
        <p:spPr>
          <a:xfrm>
            <a:off x="1294498" y="1144897"/>
            <a:ext cx="605566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  <a:latin typeface="Proxima Nova"/>
                <a:cs typeface="Times New Roman" panose="02020603050405020304" pitchFamily="18" charset="0"/>
              </a:rPr>
              <a:t>Реестровая запись №27267 от 19.03.2025 в реестре отечественного программного обеспечения </a:t>
            </a:r>
          </a:p>
          <a:p>
            <a:r>
              <a:rPr lang="en-US" sz="2000" dirty="0">
                <a:solidFill>
                  <a:schemeClr val="bg1"/>
                </a:solidFill>
                <a:latin typeface="Proxima Nova"/>
                <a:cs typeface="Times New Roman" panose="02020603050405020304" pitchFamily="18" charset="0"/>
              </a:rPr>
              <a:t>https://reestr.digital.gov.ru/reestr/2922859/</a:t>
            </a:r>
            <a:r>
              <a:rPr lang="ru-RU" sz="2000" dirty="0">
                <a:solidFill>
                  <a:schemeClr val="bg1"/>
                </a:solidFill>
                <a:latin typeface="Proxima Nova"/>
                <a:cs typeface="Times New Roman" panose="02020603050405020304" pitchFamily="18" charset="0"/>
              </a:rPr>
              <a:t> </a:t>
            </a:r>
          </a:p>
          <a:p>
            <a:endParaRPr lang="ru-RU" sz="2000" dirty="0">
              <a:solidFill>
                <a:schemeClr val="bg1"/>
              </a:solidFill>
              <a:latin typeface="Proxima Nova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0533601-E474-44C8-AFDB-964BD787B4C9}"/>
              </a:ext>
            </a:extLst>
          </p:cNvPr>
          <p:cNvSpPr txBox="1"/>
          <p:nvPr/>
        </p:nvSpPr>
        <p:spPr>
          <a:xfrm>
            <a:off x="1411037" y="3147585"/>
            <a:ext cx="60556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  <a:latin typeface="Proxima Nova"/>
                <a:cs typeface="Times New Roman" panose="02020603050405020304" pitchFamily="18" charset="0"/>
              </a:rPr>
              <a:t>Сайт программы -  </a:t>
            </a:r>
            <a:r>
              <a:rPr lang="en-US" sz="2000" dirty="0">
                <a:solidFill>
                  <a:schemeClr val="bg1"/>
                </a:solidFill>
                <a:latin typeface="Proxima Nova"/>
                <a:cs typeface="Times New Roman" panose="02020603050405020304" pitchFamily="18" charset="0"/>
              </a:rPr>
              <a:t>https://itdarhan.ru/</a:t>
            </a:r>
            <a:endParaRPr lang="ru-RU" sz="2000" dirty="0">
              <a:solidFill>
                <a:schemeClr val="bg1"/>
              </a:solidFill>
              <a:latin typeface="Proxima Nova"/>
              <a:cs typeface="Times New Roman" panose="02020603050405020304" pitchFamily="18" charset="0"/>
            </a:endParaRPr>
          </a:p>
          <a:p>
            <a:endParaRPr lang="ru-RU" sz="2000" dirty="0">
              <a:solidFill>
                <a:schemeClr val="bg1"/>
              </a:solidFill>
              <a:latin typeface="Proxima Nova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E629A74-5758-4413-936A-EFA933C92B32}"/>
              </a:ext>
            </a:extLst>
          </p:cNvPr>
          <p:cNvSpPr txBox="1"/>
          <p:nvPr/>
        </p:nvSpPr>
        <p:spPr>
          <a:xfrm>
            <a:off x="1294497" y="4775950"/>
            <a:ext cx="605566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  <a:latin typeface="Proxima Nova"/>
                <a:cs typeface="Times New Roman" panose="02020603050405020304" pitchFamily="18" charset="0"/>
              </a:rPr>
              <a:t>Телеграмм канал разработок ЦОПП Республики Бурятия  </a:t>
            </a:r>
            <a:r>
              <a:rPr lang="en-US" sz="2000" dirty="0">
                <a:solidFill>
                  <a:schemeClr val="bg1"/>
                </a:solidFill>
                <a:latin typeface="Proxima Nova"/>
                <a:cs typeface="Times New Roman" panose="02020603050405020304" pitchFamily="18" charset="0"/>
              </a:rPr>
              <a:t>https://t.me/copp03</a:t>
            </a:r>
            <a:endParaRPr lang="ru-RU" sz="2000" dirty="0">
              <a:solidFill>
                <a:schemeClr val="bg1"/>
              </a:solidFill>
              <a:latin typeface="Proxima Nova"/>
              <a:cs typeface="Times New Roman" panose="02020603050405020304" pitchFamily="18" charset="0"/>
            </a:endParaRPr>
          </a:p>
          <a:p>
            <a:endParaRPr lang="ru-RU" sz="2000" dirty="0">
              <a:solidFill>
                <a:schemeClr val="bg1"/>
              </a:solidFill>
              <a:latin typeface="Proxima Nova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DC212EE-D3B8-4182-9117-ADD5E598CE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56883" y="2767280"/>
            <a:ext cx="1346658" cy="1323439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41ACBFB-4AA2-4E35-87BB-8AFCC7A9DD8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96111" y="4575389"/>
            <a:ext cx="1345353" cy="125257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ACD2F08-E5AA-4872-81C7-3DDFC3351F1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94806" y="1144897"/>
            <a:ext cx="1270813" cy="1272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0102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A44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F88BBAE-7BE3-4A05-976F-58CA7C53C0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832" y="-309791"/>
            <a:ext cx="1364419" cy="2046629"/>
          </a:xfrm>
          <a:prstGeom prst="rect">
            <a:avLst/>
          </a:prstGeom>
        </p:spPr>
      </p:pic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4E0B5BA1-501A-4E9F-B478-BA7109C2AEBF}"/>
              </a:ext>
            </a:extLst>
          </p:cNvPr>
          <p:cNvGrpSpPr/>
          <p:nvPr/>
        </p:nvGrpSpPr>
        <p:grpSpPr>
          <a:xfrm>
            <a:off x="829041" y="1069798"/>
            <a:ext cx="10332007" cy="1815882"/>
            <a:chOff x="829041" y="820633"/>
            <a:chExt cx="10332007" cy="1815882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FA4FB0BC-132D-4AE7-A412-733EE279C494}"/>
                </a:ext>
              </a:extLst>
            </p:cNvPr>
            <p:cNvSpPr txBox="1"/>
            <p:nvPr/>
          </p:nvSpPr>
          <p:spPr>
            <a:xfrm>
              <a:off x="2339722" y="820633"/>
              <a:ext cx="8821326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dirty="0">
                  <a:solidFill>
                    <a:schemeClr val="bg1"/>
                  </a:solidFill>
                  <a:latin typeface="Proxima Nova Rg" panose="02000506030000020004" pitchFamily="2" charset="0"/>
                </a:rPr>
                <a:t>Отчетность, подготовка файлов ЕГИССО, выполнение срочных запросов отнимают много времени и сил у социальных педагогов и заместителей директора по воспитательной работе. 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04BB033E-BCC8-41F1-A0DF-862DECADB159}"/>
                </a:ext>
              </a:extLst>
            </p:cNvPr>
            <p:cNvSpPr txBox="1"/>
            <p:nvPr/>
          </p:nvSpPr>
          <p:spPr>
            <a:xfrm>
              <a:off x="829041" y="916084"/>
              <a:ext cx="1231479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8000" dirty="0">
                  <a:solidFill>
                    <a:schemeClr val="bg1">
                      <a:lumMod val="85000"/>
                      <a:alpha val="50000"/>
                    </a:schemeClr>
                  </a:solidFill>
                  <a:effectLst>
                    <a:outerShdw blurRad="63500" sx="1000" sy="1000" algn="ctr" rotWithShape="0">
                      <a:srgbClr val="000000"/>
                    </a:outerShdw>
                  </a:effectLst>
                  <a:latin typeface="Proxima Nova" panose="02000506030000020004" pitchFamily="50" charset="0"/>
                </a:rPr>
                <a:t>1</a:t>
              </a:r>
            </a:p>
          </p:txBody>
        </p:sp>
      </p:grp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A70E5B0E-0FF2-4AA2-AAA3-8961E19A45D6}"/>
              </a:ext>
            </a:extLst>
          </p:cNvPr>
          <p:cNvGrpSpPr/>
          <p:nvPr/>
        </p:nvGrpSpPr>
        <p:grpSpPr>
          <a:xfrm>
            <a:off x="829041" y="2975030"/>
            <a:ext cx="10332007" cy="1384995"/>
            <a:chOff x="829041" y="916084"/>
            <a:chExt cx="10332007" cy="1384995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9A04E9A7-4A98-43E4-B0EA-48EE943280E8}"/>
                </a:ext>
              </a:extLst>
            </p:cNvPr>
            <p:cNvSpPr txBox="1"/>
            <p:nvPr/>
          </p:nvSpPr>
          <p:spPr>
            <a:xfrm>
              <a:off x="2339722" y="916084"/>
              <a:ext cx="8821326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dirty="0">
                  <a:solidFill>
                    <a:schemeClr val="bg1"/>
                  </a:solidFill>
                  <a:latin typeface="Proxima Nova Rg" panose="02000506030000020004" pitchFamily="2" charset="0"/>
                </a:rPr>
                <a:t>Региональные образовательные информационные системы заточены под отчетность, связанную с учебным процессом.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E9304012-C8F0-46E7-8BC3-BBECFC562C52}"/>
                </a:ext>
              </a:extLst>
            </p:cNvPr>
            <p:cNvSpPr txBox="1"/>
            <p:nvPr/>
          </p:nvSpPr>
          <p:spPr>
            <a:xfrm>
              <a:off x="829041" y="916084"/>
              <a:ext cx="1231479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8000" dirty="0">
                  <a:solidFill>
                    <a:schemeClr val="bg1">
                      <a:lumMod val="85000"/>
                      <a:alpha val="50000"/>
                    </a:schemeClr>
                  </a:solidFill>
                  <a:effectLst>
                    <a:outerShdw blurRad="63500" sx="1000" sy="1000" algn="ctr" rotWithShape="0">
                      <a:srgbClr val="000000"/>
                    </a:outerShdw>
                  </a:effectLst>
                  <a:latin typeface="Proxima Nova" panose="02000506030000020004" pitchFamily="50" charset="0"/>
                </a:rPr>
                <a:t>2</a:t>
              </a:r>
            </a:p>
          </p:txBody>
        </p:sp>
      </p:grpSp>
      <p:grpSp>
        <p:nvGrpSpPr>
          <p:cNvPr id="20" name="Группа 19">
            <a:extLst>
              <a:ext uri="{FF2B5EF4-FFF2-40B4-BE49-F238E27FC236}">
                <a16:creationId xmlns:a16="http://schemas.microsoft.com/office/drawing/2014/main" id="{015C3677-8455-42E6-8EA9-B4FCBD7E515B}"/>
              </a:ext>
            </a:extLst>
          </p:cNvPr>
          <p:cNvGrpSpPr/>
          <p:nvPr/>
        </p:nvGrpSpPr>
        <p:grpSpPr>
          <a:xfrm>
            <a:off x="829041" y="4714080"/>
            <a:ext cx="10332007" cy="1877437"/>
            <a:chOff x="829041" y="845354"/>
            <a:chExt cx="10332007" cy="1877437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C4E68872-F710-493D-B29C-A8BD67ADF463}"/>
                </a:ext>
              </a:extLst>
            </p:cNvPr>
            <p:cNvSpPr txBox="1"/>
            <p:nvPr/>
          </p:nvSpPr>
          <p:spPr>
            <a:xfrm>
              <a:off x="2339722" y="845354"/>
              <a:ext cx="8821326" cy="18774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dirty="0">
                  <a:solidFill>
                    <a:schemeClr val="bg1"/>
                  </a:solidFill>
                  <a:latin typeface="Proxima Nova Rg" panose="02000506030000020004" pitchFamily="2" charset="0"/>
                </a:rPr>
                <a:t>У большинства школ нет ресурсов для внедрения и сопровождения работы систем электронного документооборота.</a:t>
              </a:r>
            </a:p>
            <a:p>
              <a:endParaRPr lang="ru-RU" sz="3200" dirty="0">
                <a:solidFill>
                  <a:schemeClr val="bg1"/>
                </a:solidFill>
                <a:latin typeface="Proxima Nova Rg" panose="02000506030000020004" pitchFamily="2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0BF02F98-6298-4D49-9D51-46E2592B27D5}"/>
                </a:ext>
              </a:extLst>
            </p:cNvPr>
            <p:cNvSpPr txBox="1"/>
            <p:nvPr/>
          </p:nvSpPr>
          <p:spPr>
            <a:xfrm>
              <a:off x="829041" y="916084"/>
              <a:ext cx="1231479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8000" dirty="0">
                  <a:solidFill>
                    <a:schemeClr val="bg1">
                      <a:lumMod val="85000"/>
                      <a:alpha val="50000"/>
                    </a:schemeClr>
                  </a:solidFill>
                  <a:effectLst>
                    <a:outerShdw blurRad="63500" sx="1000" sy="1000" algn="ctr" rotWithShape="0">
                      <a:srgbClr val="000000"/>
                    </a:outerShdw>
                  </a:effectLst>
                  <a:latin typeface="Proxima Nova" panose="02000506030000020004" pitchFamily="50" charset="0"/>
                </a:rPr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768339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A44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F88BBAE-7BE3-4A05-976F-58CA7C53C0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832" y="-309791"/>
            <a:ext cx="1364419" cy="2046629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27578263-9217-47C1-A6D3-FC591708E207}"/>
              </a:ext>
            </a:extLst>
          </p:cNvPr>
          <p:cNvSpPr txBox="1"/>
          <p:nvPr/>
        </p:nvSpPr>
        <p:spPr>
          <a:xfrm>
            <a:off x="1664978" y="1876549"/>
            <a:ext cx="9546328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>
                <a:solidFill>
                  <a:schemeClr val="bg1"/>
                </a:solidFill>
                <a:latin typeface="Proxima Nova Rg" panose="02000506030000020004" pitchFamily="2" charset="0"/>
              </a:rPr>
              <a:t>Персональные данные в файлах примеров и  показанные в этой презентации являются искусственно сгенерированными.</a:t>
            </a:r>
          </a:p>
          <a:p>
            <a:endParaRPr lang="ru-RU" sz="2800" dirty="0">
              <a:solidFill>
                <a:schemeClr val="bg1"/>
              </a:solidFill>
              <a:latin typeface="Proxima Nova Rg" panose="02000506030000020004" pitchFamily="2" charset="0"/>
            </a:endParaRPr>
          </a:p>
          <a:p>
            <a:endParaRPr lang="ru-RU" sz="2800" dirty="0">
              <a:solidFill>
                <a:schemeClr val="bg1"/>
              </a:solidFill>
              <a:latin typeface="Proxima Nova Rg" panose="02000506030000020004" pitchFamily="2" charset="0"/>
            </a:endParaRPr>
          </a:p>
          <a:p>
            <a:endParaRPr lang="ru-RU" sz="4000" dirty="0">
              <a:solidFill>
                <a:schemeClr val="bg1"/>
              </a:solidFill>
              <a:latin typeface="Proxima Nova Rg" panose="02000506030000020004" pitchFamily="2" charset="0"/>
            </a:endParaRPr>
          </a:p>
          <a:p>
            <a:endParaRPr lang="ru-RU" sz="4000" dirty="0">
              <a:solidFill>
                <a:schemeClr val="bg1"/>
              </a:solidFill>
              <a:latin typeface="Proxima Nova Rg" panose="02000506030000020004" pitchFamily="2" charset="0"/>
            </a:endParaRPr>
          </a:p>
          <a:p>
            <a:endParaRPr lang="ru-RU" sz="4000" dirty="0">
              <a:solidFill>
                <a:schemeClr val="bg1"/>
              </a:solidFill>
              <a:latin typeface="Proxima Nova Rg" panose="0200050603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03375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A44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72;p16">
            <a:extLst>
              <a:ext uri="{FF2B5EF4-FFF2-40B4-BE49-F238E27FC236}">
                <a16:creationId xmlns:a16="http://schemas.microsoft.com/office/drawing/2014/main" id="{0BC63A95-D5E2-413E-BD79-4A360455C637}"/>
              </a:ext>
            </a:extLst>
          </p:cNvPr>
          <p:cNvSpPr txBox="1">
            <a:spLocks/>
          </p:cNvSpPr>
          <p:nvPr/>
        </p:nvSpPr>
        <p:spPr>
          <a:xfrm>
            <a:off x="3188653" y="713523"/>
            <a:ext cx="5569200" cy="587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dirty="0">
                <a:solidFill>
                  <a:schemeClr val="bg1"/>
                </a:solidFill>
                <a:latin typeface="Proxima Nova Bl" panose="02000506030000020004" pitchFamily="2" charset="0"/>
              </a:rPr>
              <a:t>Сбор данных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F88BBAE-7BE3-4A05-976F-58CA7C53C0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832" y="-309791"/>
            <a:ext cx="1364419" cy="204662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E2C2D1A-2B03-4597-8E13-46E279BCF204}"/>
              </a:ext>
            </a:extLst>
          </p:cNvPr>
          <p:cNvSpPr txBox="1"/>
          <p:nvPr/>
        </p:nvSpPr>
        <p:spPr>
          <a:xfrm>
            <a:off x="1898061" y="2190314"/>
            <a:ext cx="954632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chemeClr val="bg1"/>
                </a:solidFill>
                <a:latin typeface="Proxima Nova Rg" panose="02000506030000020004" pitchFamily="2" charset="0"/>
              </a:rPr>
              <a:t>Программа взаимодействует непосредственно с файлами электронных таблиц</a:t>
            </a:r>
            <a:r>
              <a:rPr lang="en-US" sz="2800" dirty="0">
                <a:solidFill>
                  <a:schemeClr val="bg1"/>
                </a:solidFill>
                <a:latin typeface="Proxima Nova Rg" panose="02000506030000020004" pitchFamily="2" charset="0"/>
              </a:rPr>
              <a:t> (Excel </a:t>
            </a:r>
            <a:r>
              <a:rPr lang="ru-RU" sz="2800" dirty="0">
                <a:solidFill>
                  <a:schemeClr val="bg1"/>
                </a:solidFill>
                <a:latin typeface="Proxima Nova Rg" panose="02000506030000020004" pitchFamily="2" charset="0"/>
              </a:rPr>
              <a:t>или его аналоги</a:t>
            </a:r>
            <a:r>
              <a:rPr lang="en-US" sz="2800" dirty="0">
                <a:solidFill>
                  <a:schemeClr val="bg1"/>
                </a:solidFill>
                <a:latin typeface="Proxima Nova Rg" panose="02000506030000020004" pitchFamily="2" charset="0"/>
              </a:rPr>
              <a:t>)</a:t>
            </a:r>
            <a:r>
              <a:rPr lang="ru-RU" sz="2800" dirty="0">
                <a:solidFill>
                  <a:schemeClr val="bg1"/>
                </a:solidFill>
                <a:latin typeface="Proxima Nova Rg" panose="02000506030000020004" pitchFamily="2" charset="0"/>
              </a:rPr>
              <a:t>, исключая необходимость переноса данных в базу данных через промежуточные этапы. Благодаря этому, ей не требуются локальная сеть или подключение к интернету.</a:t>
            </a:r>
          </a:p>
        </p:txBody>
      </p:sp>
    </p:spTree>
    <p:extLst>
      <p:ext uri="{BB962C8B-B14F-4D97-AF65-F5344CB8AC3E}">
        <p14:creationId xmlns:p14="http://schemas.microsoft.com/office/powerpoint/2010/main" val="35430043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A44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F88BBAE-7BE3-4A05-976F-58CA7C53C0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832" y="-309791"/>
            <a:ext cx="1364419" cy="2046629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FDB7606-94C6-497F-84E8-1CBD2E26E9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6366" y="1255803"/>
            <a:ext cx="10605634" cy="5602197"/>
          </a:xfrm>
          <a:prstGeom prst="rect">
            <a:avLst/>
          </a:prstGeom>
        </p:spPr>
      </p:pic>
      <p:sp>
        <p:nvSpPr>
          <p:cNvPr id="7" name="Google Shape;72;p16">
            <a:extLst>
              <a:ext uri="{FF2B5EF4-FFF2-40B4-BE49-F238E27FC236}">
                <a16:creationId xmlns:a16="http://schemas.microsoft.com/office/drawing/2014/main" id="{4E3FF228-BBF9-4656-AC92-B9D26637A1C5}"/>
              </a:ext>
            </a:extLst>
          </p:cNvPr>
          <p:cNvSpPr txBox="1">
            <a:spLocks/>
          </p:cNvSpPr>
          <p:nvPr/>
        </p:nvSpPr>
        <p:spPr>
          <a:xfrm>
            <a:off x="3056992" y="322730"/>
            <a:ext cx="5569200" cy="587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dirty="0">
                <a:solidFill>
                  <a:schemeClr val="bg1"/>
                </a:solidFill>
                <a:latin typeface="Proxima Nova Bl" panose="02000506030000020004" pitchFamily="2" charset="0"/>
              </a:rPr>
              <a:t>Пример анкеты социального паспорта</a:t>
            </a:r>
          </a:p>
        </p:txBody>
      </p:sp>
    </p:spTree>
    <p:extLst>
      <p:ext uri="{BB962C8B-B14F-4D97-AF65-F5344CB8AC3E}">
        <p14:creationId xmlns:p14="http://schemas.microsoft.com/office/powerpoint/2010/main" val="19567356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A44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F88BBAE-7BE3-4A05-976F-58CA7C53C0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832" y="-309791"/>
            <a:ext cx="1364419" cy="2046629"/>
          </a:xfrm>
          <a:prstGeom prst="rect">
            <a:avLst/>
          </a:prstGeom>
        </p:spPr>
      </p:pic>
      <p:sp>
        <p:nvSpPr>
          <p:cNvPr id="7" name="Google Shape;72;p16">
            <a:extLst>
              <a:ext uri="{FF2B5EF4-FFF2-40B4-BE49-F238E27FC236}">
                <a16:creationId xmlns:a16="http://schemas.microsoft.com/office/drawing/2014/main" id="{4E3FF228-BBF9-4656-AC92-B9D26637A1C5}"/>
              </a:ext>
            </a:extLst>
          </p:cNvPr>
          <p:cNvSpPr txBox="1">
            <a:spLocks/>
          </p:cNvSpPr>
          <p:nvPr/>
        </p:nvSpPr>
        <p:spPr>
          <a:xfrm>
            <a:off x="2868733" y="896471"/>
            <a:ext cx="5569200" cy="587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dirty="0">
                <a:solidFill>
                  <a:schemeClr val="bg1"/>
                </a:solidFill>
                <a:latin typeface="Proxima Nova Bl" panose="02000506030000020004" pitchFamily="2" charset="0"/>
              </a:rPr>
              <a:t>Заполненная таблица с данными класса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053D9A7-9A2C-4101-A26C-2AB21B9FF8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520316"/>
            <a:ext cx="12192000" cy="3377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8908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A44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72;p16">
            <a:extLst>
              <a:ext uri="{FF2B5EF4-FFF2-40B4-BE49-F238E27FC236}">
                <a16:creationId xmlns:a16="http://schemas.microsoft.com/office/drawing/2014/main" id="{0BC63A95-D5E2-413E-BD79-4A360455C637}"/>
              </a:ext>
            </a:extLst>
          </p:cNvPr>
          <p:cNvSpPr txBox="1">
            <a:spLocks/>
          </p:cNvSpPr>
          <p:nvPr/>
        </p:nvSpPr>
        <p:spPr>
          <a:xfrm>
            <a:off x="2830065" y="419723"/>
            <a:ext cx="6937988" cy="587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dirty="0">
                <a:solidFill>
                  <a:schemeClr val="bg1"/>
                </a:solidFill>
                <a:latin typeface="Proxima Nova Bl" panose="02000506030000020004" pitchFamily="2" charset="0"/>
              </a:rPr>
              <a:t>Обработка данных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F88BBAE-7BE3-4A05-976F-58CA7C53C0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832" y="-309791"/>
            <a:ext cx="1364419" cy="204662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4EFC46C-760D-4286-96DC-C84AEA1AF0D1}"/>
              </a:ext>
            </a:extLst>
          </p:cNvPr>
          <p:cNvSpPr txBox="1"/>
          <p:nvPr/>
        </p:nvSpPr>
        <p:spPr>
          <a:xfrm>
            <a:off x="1826343" y="1007323"/>
            <a:ext cx="9546328" cy="54093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8300">
              <a:lnSpc>
                <a:spcPct val="162000"/>
              </a:lnSpc>
            </a:pPr>
            <a:r>
              <a:rPr lang="ru-RU" sz="1400" dirty="0">
                <a:solidFill>
                  <a:schemeClr val="bg1"/>
                </a:solidFill>
                <a:effectLst/>
                <a:latin typeface="Proxima Nova"/>
                <a:ea typeface="Times New Roman" panose="02020603050405020304" pitchFamily="18" charset="0"/>
              </a:rPr>
              <a:t>1.	Классный руководитель ведет таблицу с данными школьников своего класса в Excel или его аналогах.</a:t>
            </a:r>
          </a:p>
          <a:p>
            <a:pPr indent="368300">
              <a:lnSpc>
                <a:spcPct val="162000"/>
              </a:lnSpc>
            </a:pPr>
            <a:r>
              <a:rPr lang="ru-RU" sz="1400" dirty="0">
                <a:solidFill>
                  <a:schemeClr val="bg1"/>
                </a:solidFill>
                <a:effectLst/>
                <a:latin typeface="Proxima Nova"/>
                <a:ea typeface="Times New Roman" panose="02020603050405020304" pitchFamily="18" charset="0"/>
              </a:rPr>
              <a:t>2.	Структура этой таблицы одинакова для всей ОО, используются выпадающие списки для того, чтобы термины были одинаковыми. При этом ОО может изменять структуру этой таблицы под себя без привлечения программиста.</a:t>
            </a:r>
          </a:p>
          <a:p>
            <a:pPr indent="368300">
              <a:lnSpc>
                <a:spcPct val="162000"/>
              </a:lnSpc>
            </a:pPr>
            <a:r>
              <a:rPr lang="ru-RU" sz="1400" dirty="0">
                <a:solidFill>
                  <a:schemeClr val="bg1"/>
                </a:solidFill>
                <a:effectLst/>
                <a:latin typeface="Proxima Nova"/>
                <a:ea typeface="Times New Roman" panose="02020603050405020304" pitchFamily="18" charset="0"/>
              </a:rPr>
              <a:t>3.	При сборе отчетности или выполнении срочных запросов классный руководитель передает файл с данными ответственному лицу, при этом классному руководителю не нужно самому считать данные.</a:t>
            </a:r>
          </a:p>
          <a:p>
            <a:pPr indent="368300">
              <a:lnSpc>
                <a:spcPct val="162000"/>
              </a:lnSpc>
            </a:pPr>
            <a:r>
              <a:rPr lang="ru-RU" sz="1400" dirty="0">
                <a:solidFill>
                  <a:schemeClr val="bg1"/>
                </a:solidFill>
                <a:effectLst/>
                <a:latin typeface="Proxima Nova"/>
                <a:ea typeface="Times New Roman" panose="02020603050405020304" pitchFamily="18" charset="0"/>
              </a:rPr>
              <a:t>4.	Сотрудник ответственный за создание отчетов собирает файлы от классных руководителей и запускает программу </a:t>
            </a:r>
            <a:r>
              <a:rPr lang="ru-RU" sz="1400" dirty="0" err="1">
                <a:solidFill>
                  <a:schemeClr val="bg1"/>
                </a:solidFill>
                <a:effectLst/>
                <a:latin typeface="Proxima Nova"/>
                <a:ea typeface="Times New Roman" panose="02020603050405020304" pitchFamily="18" charset="0"/>
              </a:rPr>
              <a:t>Эльпида</a:t>
            </a:r>
            <a:r>
              <a:rPr lang="ru-RU" sz="1400" dirty="0">
                <a:solidFill>
                  <a:schemeClr val="bg1"/>
                </a:solidFill>
                <a:effectLst/>
                <a:latin typeface="Proxima Nova"/>
                <a:ea typeface="Times New Roman" panose="02020603050405020304" pitchFamily="18" charset="0"/>
              </a:rPr>
              <a:t>. Программа собирает данные из всех файлов в указанной папке, проверяет на соответствие эталонному файлу и создает </a:t>
            </a:r>
            <a:r>
              <a:rPr lang="ru-RU" sz="1400" dirty="0" err="1">
                <a:solidFill>
                  <a:schemeClr val="bg1"/>
                </a:solidFill>
                <a:effectLst/>
                <a:latin typeface="Proxima Nova"/>
                <a:ea typeface="Times New Roman" panose="02020603050405020304" pitchFamily="18" charset="0"/>
              </a:rPr>
              <a:t>соцпаспорт</a:t>
            </a:r>
            <a:r>
              <a:rPr lang="ru-RU" sz="1400" dirty="0">
                <a:solidFill>
                  <a:schemeClr val="bg1"/>
                </a:solidFill>
                <a:effectLst/>
                <a:latin typeface="Proxima Nova"/>
                <a:ea typeface="Times New Roman" panose="02020603050405020304" pitchFamily="18" charset="0"/>
              </a:rPr>
              <a:t>, отчет по контингенту</a:t>
            </a:r>
            <a:r>
              <a:rPr lang="ru-RU" sz="1400" dirty="0">
                <a:solidFill>
                  <a:schemeClr val="bg1"/>
                </a:solidFill>
                <a:latin typeface="Proxima Nova"/>
                <a:ea typeface="Times New Roman" panose="02020603050405020304" pitchFamily="18" charset="0"/>
              </a:rPr>
              <a:t>, </a:t>
            </a:r>
            <a:r>
              <a:rPr lang="ru-RU" sz="1400" dirty="0">
                <a:solidFill>
                  <a:schemeClr val="bg1"/>
                </a:solidFill>
                <a:effectLst/>
                <a:latin typeface="Proxima Nova"/>
                <a:ea typeface="Times New Roman" panose="02020603050405020304" pitchFamily="18" charset="0"/>
              </a:rPr>
              <a:t>своды содержащие в себе всю необходимую для отчетов информацию в разрезах классов, возрастов, годов рождения, полов, при этом программа сразу формирует списки с полными данными школьников, на основе которых были получены цифры отчетов (т.е. списки сирот, списки школьников у которых один из родителей имеет высшее образование а другой нет, списки состоящих на учетах т.д.)  а также списки для загрузки в ЕГИССО.</a:t>
            </a:r>
          </a:p>
          <a:p>
            <a:br>
              <a:rPr lang="ru-RU" sz="1400" dirty="0">
                <a:solidFill>
                  <a:schemeClr val="bg1"/>
                </a:solidFill>
                <a:effectLst/>
                <a:latin typeface="Proxima Nova"/>
                <a:ea typeface="Times New Roman" panose="02020603050405020304" pitchFamily="18" charset="0"/>
              </a:rPr>
            </a:br>
            <a:endParaRPr lang="ru-RU" sz="1400" dirty="0">
              <a:solidFill>
                <a:schemeClr val="bg1"/>
              </a:solidFill>
              <a:latin typeface="Proxima Nova"/>
            </a:endParaRPr>
          </a:p>
        </p:txBody>
      </p:sp>
    </p:spTree>
    <p:extLst>
      <p:ext uri="{BB962C8B-B14F-4D97-AF65-F5344CB8AC3E}">
        <p14:creationId xmlns:p14="http://schemas.microsoft.com/office/powerpoint/2010/main" val="23715863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A44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F88BBAE-7BE3-4A05-976F-58CA7C53C0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832" y="-309791"/>
            <a:ext cx="1364419" cy="2046629"/>
          </a:xfrm>
          <a:prstGeom prst="rect">
            <a:avLst/>
          </a:prstGeom>
        </p:spPr>
      </p:pic>
      <p:sp>
        <p:nvSpPr>
          <p:cNvPr id="7" name="Google Shape;72;p16">
            <a:extLst>
              <a:ext uri="{FF2B5EF4-FFF2-40B4-BE49-F238E27FC236}">
                <a16:creationId xmlns:a16="http://schemas.microsoft.com/office/drawing/2014/main" id="{4E3FF228-BBF9-4656-AC92-B9D26637A1C5}"/>
              </a:ext>
            </a:extLst>
          </p:cNvPr>
          <p:cNvSpPr txBox="1">
            <a:spLocks/>
          </p:cNvSpPr>
          <p:nvPr/>
        </p:nvSpPr>
        <p:spPr>
          <a:xfrm>
            <a:off x="2868733" y="419723"/>
            <a:ext cx="5569200" cy="587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dirty="0" err="1">
                <a:solidFill>
                  <a:schemeClr val="bg1"/>
                </a:solidFill>
                <a:latin typeface="Proxima Nova Bl" panose="02000506030000020004" pitchFamily="2" charset="0"/>
              </a:rPr>
              <a:t>Соцпаспорт</a:t>
            </a:r>
            <a:r>
              <a:rPr lang="ru-RU" sz="3200" dirty="0">
                <a:solidFill>
                  <a:schemeClr val="bg1"/>
                </a:solidFill>
                <a:latin typeface="Proxima Nova Bl" panose="02000506030000020004" pitchFamily="2" charset="0"/>
              </a:rPr>
              <a:t> в разных разрезах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2AB27B6-3846-4C62-A59B-8C2B7B6888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736838"/>
            <a:ext cx="12192000" cy="1329091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BD2DBC1B-8E5C-4AF1-B70F-93CC5E480DB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53333" y="3577978"/>
            <a:ext cx="8600000" cy="523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2132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A44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F88BBAE-7BE3-4A05-976F-58CA7C53C0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832" y="-309791"/>
            <a:ext cx="1364419" cy="2046629"/>
          </a:xfrm>
          <a:prstGeom prst="rect">
            <a:avLst/>
          </a:prstGeom>
        </p:spPr>
      </p:pic>
      <p:sp>
        <p:nvSpPr>
          <p:cNvPr id="7" name="Google Shape;72;p16">
            <a:extLst>
              <a:ext uri="{FF2B5EF4-FFF2-40B4-BE49-F238E27FC236}">
                <a16:creationId xmlns:a16="http://schemas.microsoft.com/office/drawing/2014/main" id="{4E3FF228-BBF9-4656-AC92-B9D26637A1C5}"/>
              </a:ext>
            </a:extLst>
          </p:cNvPr>
          <p:cNvSpPr txBox="1">
            <a:spLocks/>
          </p:cNvSpPr>
          <p:nvPr/>
        </p:nvSpPr>
        <p:spPr>
          <a:xfrm>
            <a:off x="2868733" y="419723"/>
            <a:ext cx="5569200" cy="587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dirty="0">
                <a:solidFill>
                  <a:schemeClr val="bg1"/>
                </a:solidFill>
                <a:latin typeface="Proxima Nova Bl" panose="02000506030000020004" pitchFamily="2" charset="0"/>
              </a:rPr>
              <a:t>Отчет по контингенту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52F145E-9ECB-4A73-B304-F8BD186C9D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099346"/>
            <a:ext cx="12192000" cy="4372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55678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3236</TotalTime>
  <Words>615</Words>
  <Application>Microsoft Office PowerPoint</Application>
  <PresentationFormat>Широкоэкранный</PresentationFormat>
  <Paragraphs>75</Paragraphs>
  <Slides>16</Slides>
  <Notes>15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4" baseType="lpstr">
      <vt:lpstr>Aptos</vt:lpstr>
      <vt:lpstr>Arial</vt:lpstr>
      <vt:lpstr>Calibri</vt:lpstr>
      <vt:lpstr>Calibri Light</vt:lpstr>
      <vt:lpstr>Proxima Nova</vt:lpstr>
      <vt:lpstr>Proxima Nova Bl</vt:lpstr>
      <vt:lpstr>Proxima Nova Rg</vt:lpstr>
      <vt:lpstr>Тема Office</vt:lpstr>
      <vt:lpstr>Автоматизация отчетности воспитательной службы общеобразовательной организации  с помощью программы Эльпида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1</cp:lastModifiedBy>
  <cp:revision>240</cp:revision>
  <dcterms:created xsi:type="dcterms:W3CDTF">2022-05-06T07:17:47Z</dcterms:created>
  <dcterms:modified xsi:type="dcterms:W3CDTF">2025-12-09T03:55:14Z</dcterms:modified>
</cp:coreProperties>
</file>