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3" r:id="rId3"/>
    <p:sldId id="336" r:id="rId4"/>
    <p:sldId id="328" r:id="rId5"/>
    <p:sldId id="337" r:id="rId6"/>
    <p:sldId id="338" r:id="rId7"/>
    <p:sldId id="339" r:id="rId8"/>
    <p:sldId id="340" r:id="rId9"/>
    <p:sldId id="345" r:id="rId10"/>
    <p:sldId id="347" r:id="rId11"/>
    <p:sldId id="344" r:id="rId12"/>
    <p:sldId id="343" r:id="rId13"/>
    <p:sldId id="346" r:id="rId14"/>
    <p:sldId id="341" r:id="rId15"/>
    <p:sldId id="342" r:id="rId16"/>
    <p:sldId id="348" r:id="rId17"/>
    <p:sldId id="351" r:id="rId18"/>
    <p:sldId id="350" r:id="rId19"/>
    <p:sldId id="349" r:id="rId20"/>
    <p:sldId id="352" r:id="rId21"/>
    <p:sldId id="353" r:id="rId22"/>
    <p:sldId id="354" r:id="rId23"/>
    <p:sldId id="356" r:id="rId24"/>
    <p:sldId id="35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DB7AF9-3323-4E7E-BAD4-3AAFB541AA18}">
          <p14:sldIdLst>
            <p14:sldId id="256"/>
            <p14:sldId id="293"/>
            <p14:sldId id="336"/>
            <p14:sldId id="328"/>
            <p14:sldId id="337"/>
            <p14:sldId id="338"/>
            <p14:sldId id="339"/>
            <p14:sldId id="340"/>
            <p14:sldId id="345"/>
            <p14:sldId id="347"/>
            <p14:sldId id="344"/>
            <p14:sldId id="343"/>
            <p14:sldId id="346"/>
            <p14:sldId id="341"/>
            <p14:sldId id="342"/>
            <p14:sldId id="348"/>
            <p14:sldId id="351"/>
            <p14:sldId id="350"/>
            <p14:sldId id="349"/>
            <p14:sldId id="352"/>
            <p14:sldId id="353"/>
            <p14:sldId id="354"/>
            <p14:sldId id="356"/>
            <p14:sldId id="3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453"/>
    <a:srgbClr val="003149"/>
    <a:srgbClr val="006CFF"/>
    <a:srgbClr val="CDA78D"/>
    <a:srgbClr val="00B654"/>
    <a:srgbClr val="628091"/>
    <a:srgbClr val="EBEFF1"/>
    <a:srgbClr val="484F57"/>
    <a:srgbClr val="523F3A"/>
    <a:srgbClr val="007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90" autoAdjust="0"/>
  </p:normalViewPr>
  <p:slideViewPr>
    <p:cSldViewPr snapToGrid="0">
      <p:cViewPr varScale="1">
        <p:scale>
          <a:sx n="101" d="100"/>
          <a:sy n="101" d="100"/>
        </p:scale>
        <p:origin x="4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019E-5FF2-49DD-9F1D-0B50F59E7C9E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28710-031E-4EF3-877D-0A6BEF6F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25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51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08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46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278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637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977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480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94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58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03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2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66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68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24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618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35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1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83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09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27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471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28710-031E-4EF3-877D-0A6BEF6F1A6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55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CF9CE-E12B-4E4B-B9A8-A5E1B4ECA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0CD77-600C-4718-B88C-FAE43ACA5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EF0043-1E1C-4F4F-93F6-4713D9E8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189E67-C21C-4A7B-BE89-7566964C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1FC4B9-27C9-4794-BCAB-4FEF78B18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45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45A93-3386-4D08-889D-9D4ECFA0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773955-869B-433E-B8D8-C3A0CD4D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97995E-E998-4E74-AE56-C57FBA972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08BD6B-6BD6-4298-9F39-5C5A40AF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2C46A4-2483-40AB-BB5F-3ECAD069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6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DBDF00-1143-41AA-AA7F-557BDF088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AF66AF-88E3-49D0-8BCB-DB88E1B27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2E3B2F-DCCA-404A-AFAD-98A0BDE8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D84CB-3F69-4670-820C-73F181E2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5CCD49-D440-4788-88D4-462DDEE8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4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DD772-1480-497E-AD45-270E62C5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1418E9-7829-4C07-B4AA-6D3FE62AD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98EAC-10D5-4EE6-A8EA-8D906EB4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C547B-0622-461F-95A4-5F4E22AD5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7E7DE3-BB8A-46AB-945A-45F99709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A4C8B-77CB-4C5B-8177-389E04D0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4E4F13-7E92-44B3-BAD3-CF727E50A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CA1A96-E93A-40C7-82C5-F2B311CCA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F0991D-9F9D-4066-8319-019F43C1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259F18-F2A6-4B61-A1E3-ECCAA492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10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F908E-7450-4BC3-BD0E-60E7EECD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A3300-88D1-4712-903B-B45C72D18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379EC7-6DF0-4110-964F-2A2006B54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479737-8EC4-4A66-AE70-ECDE0C242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7A62EC-04D6-432D-8558-45366785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5B577A-F295-4CC6-8876-06CC73EA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63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C3D5C-BAF6-4E76-ABE3-688D3F0A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EBF7BE-8EF2-4592-8114-EA6E0929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6FF972-7DBB-4DEE-8B1F-DD2703C6E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E00ACB-7749-4145-B1D7-509269C8E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1B844E-3B9D-4E33-8413-480D1298C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CF4AD7-9854-4460-AE0C-A9CEA3C7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B7BECA-BC66-48F1-BC9B-2C003504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81AB3C-0C60-43BE-B15F-00D90128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06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714B0-CB66-4EFE-9010-D5C16DFA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6F8647-D51F-4FC5-A433-72E48539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92942F-0CC8-4C07-A11A-65919A06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FB77EF-4D7F-4C50-A92C-EC0748C7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4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5227B1-E55A-410B-B9A3-169582E2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682134-6744-4BA8-B903-E45632E54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5C1C54-AB53-4BFA-87FB-F9F8C529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18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06BD1-5498-46C0-A351-2530606A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ADE0A-7ED2-4BF0-8908-5C317B40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9CF4BA-64A0-4442-A4BF-4D8148734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8BE9E8-6297-4BB6-96F2-F85B9CBC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5D7388-8F1D-483D-8E25-D166C594E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C79B27-202B-4EFA-AEFD-BE066268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2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203CC-7B99-474D-925D-93E30227E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1BBD0C-5F1E-4E41-AB95-C12CA4AD2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2BD995-B7CC-4214-A0E1-89A48D72C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5676E1-6221-424F-9CB1-35F17571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2A0902-5F33-453E-BDB0-CB87D02E7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396FE-D314-4470-BB99-57DC7BA80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1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3BF45-4081-4703-A58E-7C457299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F4BEE3-0AF0-495E-885C-E78B12249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1843D0-5217-4D8F-80F6-FE2ADE646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52B3-BDBF-47E6-8864-CCD5AA0F6BA4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5A204C-853A-4A35-8F9A-5C920F950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353593-0F8D-4992-ADFF-C6AA7A2C2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7CD93-966F-4AAE-B14A-83ECC3E21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8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1623C-4086-46F1-B883-DD6AEDCF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7930" y="168776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  <a:latin typeface="Proxima Nova" panose="02000506030000020004" pitchFamily="50" charset="0"/>
              </a:rPr>
              <a:t>Автоматизация отчетности внутри ПОО</a:t>
            </a:r>
            <a:endParaRPr lang="ru-RU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DCBB-B55E-4F7A-AA57-2E31B7610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240" y="4943948"/>
            <a:ext cx="9144000" cy="827881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Proxima Nova Rg" panose="02000506030000020004" pitchFamily="2" charset="0"/>
              </a:rPr>
              <a:t>Специалист 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CDO </a:t>
            </a:r>
            <a:r>
              <a:rPr lang="ru-RU" dirty="0">
                <a:solidFill>
                  <a:schemeClr val="bg1"/>
                </a:solidFill>
                <a:latin typeface="Proxima Nova Rg" panose="02000506030000020004" pitchFamily="2" charset="0"/>
              </a:rPr>
              <a:t>ЦОПП Республики Бурятия</a:t>
            </a:r>
          </a:p>
          <a:p>
            <a:pPr algn="l"/>
            <a:r>
              <a:rPr lang="ru-RU" dirty="0">
                <a:solidFill>
                  <a:schemeClr val="bg1"/>
                </a:solidFill>
                <a:latin typeface="Proxima Nova Rg" panose="02000506030000020004" pitchFamily="2" charset="0"/>
              </a:rPr>
              <a:t>Будаев Олег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08523-C436-4AF3-A04F-D33E06FE3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40" y="-1376977"/>
            <a:ext cx="3316572" cy="49748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04EBF4-3258-40E5-87BB-0002BE654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4" b="25972"/>
          <a:stretch/>
        </p:blipFill>
        <p:spPr>
          <a:xfrm>
            <a:off x="4925240" y="-480767"/>
            <a:ext cx="9219741" cy="599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78E23F-F740-4D89-BE8C-F4AF68BD8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8995"/>
            <a:ext cx="12192000" cy="55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5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58438D-A67B-4529-9F3B-2A69D7015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485"/>
            <a:ext cx="12192000" cy="18662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7FE148-CB29-4F30-92ED-8901AE602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7144"/>
            <a:ext cx="12192000" cy="13463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2FF0AC-5282-497B-9A57-ACFBEC34F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4" y="4967293"/>
            <a:ext cx="9300306" cy="1726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7D1AC7-7403-46AF-8FD4-CE8809BDD5B0}"/>
              </a:ext>
            </a:extLst>
          </p:cNvPr>
          <p:cNvSpPr txBox="1"/>
          <p:nvPr/>
        </p:nvSpPr>
        <p:spPr>
          <a:xfrm>
            <a:off x="3664474" y="0"/>
            <a:ext cx="605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Спорт в разрезе года рождения</a:t>
            </a: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0DB0C-8D4B-4076-8C3C-1ABED98B67B4}"/>
              </a:ext>
            </a:extLst>
          </p:cNvPr>
          <p:cNvSpPr txBox="1"/>
          <p:nvPr/>
        </p:nvSpPr>
        <p:spPr>
          <a:xfrm>
            <a:off x="3664473" y="2529314"/>
            <a:ext cx="605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Творчество в разрезе образовательных программ</a:t>
            </a: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55434-E8A5-4712-8ECF-D605AD6BC3EB}"/>
              </a:ext>
            </a:extLst>
          </p:cNvPr>
          <p:cNvSpPr txBox="1"/>
          <p:nvPr/>
        </p:nvSpPr>
        <p:spPr>
          <a:xfrm>
            <a:off x="3664472" y="4552400"/>
            <a:ext cx="605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Внеурочная деятельность в разрезе групп</a:t>
            </a: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9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C9AF4D-110F-46EF-A6B9-5846ECABF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154"/>
            <a:ext cx="12192000" cy="1310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E17834-FE36-4EE7-BB69-9B4B8687C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623" y="3641822"/>
            <a:ext cx="9794033" cy="2624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4942F0-348C-47C3-AEDD-FB3C9733733B}"/>
              </a:ext>
            </a:extLst>
          </p:cNvPr>
          <p:cNvSpPr txBox="1"/>
          <p:nvPr/>
        </p:nvSpPr>
        <p:spPr>
          <a:xfrm>
            <a:off x="3664474" y="0"/>
            <a:ext cx="6981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Средний балл в разрезе образовательной программы</a:t>
            </a: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E0C6D-86C4-4AFE-A6CD-D745A1DF7938}"/>
              </a:ext>
            </a:extLst>
          </p:cNvPr>
          <p:cNvSpPr txBox="1"/>
          <p:nvPr/>
        </p:nvSpPr>
        <p:spPr>
          <a:xfrm>
            <a:off x="3664473" y="2933936"/>
            <a:ext cx="605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Средний балл в разрезе группы</a:t>
            </a: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86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  <p:sp>
        <p:nvSpPr>
          <p:cNvPr id="3" name="Google Shape;72;p16">
            <a:extLst>
              <a:ext uri="{FF2B5EF4-FFF2-40B4-BE49-F238E27FC236}">
                <a16:creationId xmlns:a16="http://schemas.microsoft.com/office/drawing/2014/main" id="{755ABA49-3B34-49C2-9BA0-634E69AC2AA0}"/>
              </a:ext>
            </a:extLst>
          </p:cNvPr>
          <p:cNvSpPr txBox="1">
            <a:spLocks/>
          </p:cNvSpPr>
          <p:nvPr/>
        </p:nvSpPr>
        <p:spPr>
          <a:xfrm>
            <a:off x="2775179" y="2608139"/>
            <a:ext cx="7115270" cy="5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  <a:latin typeface="Proxima Nova Bl" panose="02000506030000020004" pitchFamily="2" charset="0"/>
              </a:rPr>
              <a:t>Для любой колонки которую вы добавите программа посчитает распределение в  разрезе: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Proxima Nova Bl" panose="02000506030000020004" pitchFamily="2" charset="0"/>
              </a:rPr>
              <a:t>Возраста на определенную дату;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Proxima Nova Bl" panose="02000506030000020004" pitchFamily="2" charset="0"/>
              </a:rPr>
              <a:t>Года рождения;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Proxima Nova Bl" panose="02000506030000020004" pitchFamily="2" charset="0"/>
              </a:rPr>
              <a:t>Образовательной программы.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Proxima Nova Bl" panose="02000506030000020004" pitchFamily="2" charset="0"/>
              </a:rPr>
              <a:t>Группы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Proxima Nova Bl" panose="02000506030000020004" pitchFamily="2" charset="0"/>
              </a:rPr>
              <a:t>Пола</a:t>
            </a:r>
          </a:p>
          <a:p>
            <a:pPr algn="l"/>
            <a:endParaRPr lang="ru-RU" sz="2400" dirty="0">
              <a:solidFill>
                <a:schemeClr val="bg1"/>
              </a:solidFill>
              <a:latin typeface="Proxima Nova Bl" panose="02000506030000020004" pitchFamily="2" charset="0"/>
            </a:endParaRPr>
          </a:p>
          <a:p>
            <a:pPr algn="l"/>
            <a:r>
              <a:rPr lang="ru-RU" sz="2400" dirty="0">
                <a:solidFill>
                  <a:schemeClr val="bg1"/>
                </a:solidFill>
                <a:latin typeface="Proxima Nova Bl" panose="02000506030000020004" pitchFamily="2" charset="0"/>
              </a:rPr>
              <a:t>Название добавленной колонки должно начинаться на слова Статус_, </a:t>
            </a:r>
            <a:r>
              <a:rPr lang="ru-RU" sz="2400" dirty="0" err="1">
                <a:solidFill>
                  <a:schemeClr val="bg1"/>
                </a:solidFill>
                <a:latin typeface="Proxima Nova Bl" panose="02000506030000020004" pitchFamily="2" charset="0"/>
              </a:rPr>
              <a:t>Список_,Подсчет</a:t>
            </a:r>
            <a:r>
              <a:rPr lang="ru-RU" sz="2400" dirty="0">
                <a:solidFill>
                  <a:schemeClr val="bg1"/>
                </a:solidFill>
                <a:latin typeface="Proxima Nova Bl" panose="02000506030000020004" pitchFamily="2" charset="0"/>
              </a:rPr>
              <a:t>_</a:t>
            </a:r>
          </a:p>
          <a:p>
            <a:pPr algn="l"/>
            <a:endParaRPr lang="ru-RU" sz="2400" dirty="0">
              <a:solidFill>
                <a:schemeClr val="bg1"/>
              </a:solidFill>
              <a:latin typeface="Proxima Nova Bl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05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6">
            <a:extLst>
              <a:ext uri="{FF2B5EF4-FFF2-40B4-BE49-F238E27FC236}">
                <a16:creationId xmlns:a16="http://schemas.microsoft.com/office/drawing/2014/main" id="{0BC63A95-D5E2-413E-BD79-4A360455C637}"/>
              </a:ext>
            </a:extLst>
          </p:cNvPr>
          <p:cNvSpPr txBox="1">
            <a:spLocks/>
          </p:cNvSpPr>
          <p:nvPr/>
        </p:nvSpPr>
        <p:spPr>
          <a:xfrm>
            <a:off x="2803171" y="2598808"/>
            <a:ext cx="7115270" cy="5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bg1"/>
                </a:solidFill>
                <a:latin typeface="Proxima Nova Bl" panose="02000506030000020004" pitchFamily="2" charset="0"/>
              </a:rPr>
              <a:t>Создание документов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8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  <p:pic>
        <p:nvPicPr>
          <p:cNvPr id="2" name="Создание документов">
            <a:hlinkClick r:id="" action="ppaction://media"/>
            <a:extLst>
              <a:ext uri="{FF2B5EF4-FFF2-40B4-BE49-F238E27FC236}">
                <a16:creationId xmlns:a16="http://schemas.microsoft.com/office/drawing/2014/main" id="{EAB35C36-4B02-435F-947D-FBB0D50D7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6">
            <a:extLst>
              <a:ext uri="{FF2B5EF4-FFF2-40B4-BE49-F238E27FC236}">
                <a16:creationId xmlns:a16="http://schemas.microsoft.com/office/drawing/2014/main" id="{0BC63A95-D5E2-413E-BD79-4A360455C637}"/>
              </a:ext>
            </a:extLst>
          </p:cNvPr>
          <p:cNvSpPr txBox="1">
            <a:spLocks/>
          </p:cNvSpPr>
          <p:nvPr/>
        </p:nvSpPr>
        <p:spPr>
          <a:xfrm>
            <a:off x="2803171" y="2598808"/>
            <a:ext cx="7115270" cy="5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bg1"/>
                </a:solidFill>
                <a:latin typeface="Proxima Nova Bl" panose="02000506030000020004" pitchFamily="2" charset="0"/>
              </a:rPr>
              <a:t>Внедрение в ПОО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72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6">
            <a:extLst>
              <a:ext uri="{FF2B5EF4-FFF2-40B4-BE49-F238E27FC236}">
                <a16:creationId xmlns:a16="http://schemas.microsoft.com/office/drawing/2014/main" id="{0BC63A95-D5E2-413E-BD79-4A360455C637}"/>
              </a:ext>
            </a:extLst>
          </p:cNvPr>
          <p:cNvSpPr txBox="1">
            <a:spLocks/>
          </p:cNvSpPr>
          <p:nvPr/>
        </p:nvSpPr>
        <p:spPr>
          <a:xfrm>
            <a:off x="2812501" y="3251950"/>
            <a:ext cx="7115270" cy="5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Кураторы заполняют с помощью анкет</a:t>
            </a: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таблицу данными студентов своей группы</a:t>
            </a: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;</a:t>
            </a:r>
            <a:endParaRPr lang="ru-RU" sz="28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Заполненные таблицы собираются в одной папке</a:t>
            </a: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;</a:t>
            </a:r>
            <a:endParaRPr lang="ru-RU" sz="28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Запускается обработка с помощью Деметры</a:t>
            </a: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;</a:t>
            </a:r>
          </a:p>
          <a:p>
            <a:pPr marL="571500" indent="-5715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В выбранной папке создаются файлы содержащие данные для отчетов, данные для заполнения ЕГИССО и т.п.</a:t>
            </a:r>
          </a:p>
          <a:p>
            <a:pPr marL="571500" indent="-5715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При необходимости автоматически создаются справки. </a:t>
            </a:r>
          </a:p>
          <a:p>
            <a:pPr algn="l"/>
            <a:endParaRPr lang="ru-RU" sz="2800" dirty="0">
              <a:solidFill>
                <a:schemeClr val="bg1"/>
              </a:solidFill>
              <a:latin typeface="Proxima Nova Bl" panose="0200050603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5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3F0AEE-D274-4E91-A25E-2315445D8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967" y="0"/>
            <a:ext cx="5730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32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9378BB-0B7D-44C9-824C-48136525E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183"/>
            <a:ext cx="12192000" cy="63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1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E0B5BA1-501A-4E9F-B478-BA7109C2AEBF}"/>
              </a:ext>
            </a:extLst>
          </p:cNvPr>
          <p:cNvGrpSpPr/>
          <p:nvPr/>
        </p:nvGrpSpPr>
        <p:grpSpPr>
          <a:xfrm>
            <a:off x="829041" y="1069798"/>
            <a:ext cx="10332007" cy="1815882"/>
            <a:chOff x="829041" y="820633"/>
            <a:chExt cx="10332007" cy="181588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4FB0BC-132D-4AE7-A412-733EE279C494}"/>
                </a:ext>
              </a:extLst>
            </p:cNvPr>
            <p:cNvSpPr txBox="1"/>
            <p:nvPr/>
          </p:nvSpPr>
          <p:spPr>
            <a:xfrm>
              <a:off x="2339722" y="820633"/>
              <a:ext cx="88213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Отчетность, выполнение срочных запросов отнимают много времени и сил у социальных педагогов и заместителей директора по воспитательной работе.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BB033E-BCC8-41F1-A0DF-862DECADB159}"/>
                </a:ext>
              </a:extLst>
            </p:cNvPr>
            <p:cNvSpPr txBox="1"/>
            <p:nvPr/>
          </p:nvSpPr>
          <p:spPr>
            <a:xfrm>
              <a:off x="829041" y="916084"/>
              <a:ext cx="12314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dirty="0">
                  <a:solidFill>
                    <a:schemeClr val="bg1">
                      <a:lumMod val="85000"/>
                      <a:alpha val="50000"/>
                    </a:schemeClr>
                  </a:solidFill>
                  <a:effectLst>
                    <a:outerShdw blurRad="63500" sx="1000" sy="1000" algn="ctr" rotWithShape="0">
                      <a:srgbClr val="000000"/>
                    </a:outerShdw>
                  </a:effectLst>
                  <a:latin typeface="Proxima Nova" panose="02000506030000020004" pitchFamily="50" charset="0"/>
                </a:rPr>
                <a:t>1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70E5B0E-0FF2-4AA2-AAA3-8961E19A45D6}"/>
              </a:ext>
            </a:extLst>
          </p:cNvPr>
          <p:cNvGrpSpPr/>
          <p:nvPr/>
        </p:nvGrpSpPr>
        <p:grpSpPr>
          <a:xfrm>
            <a:off x="829041" y="2975030"/>
            <a:ext cx="10332007" cy="1384995"/>
            <a:chOff x="829041" y="916084"/>
            <a:chExt cx="10332007" cy="13849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04E9A7-4A98-43E4-B0EA-48EE943280E8}"/>
                </a:ext>
              </a:extLst>
            </p:cNvPr>
            <p:cNvSpPr txBox="1"/>
            <p:nvPr/>
          </p:nvSpPr>
          <p:spPr>
            <a:xfrm>
              <a:off x="2339722" y="916084"/>
              <a:ext cx="88213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Региональные образовательные информационные системы заточены под отчетность, связанную с учебным процессом.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304012-C8F0-46E7-8BC3-BBECFC562C52}"/>
                </a:ext>
              </a:extLst>
            </p:cNvPr>
            <p:cNvSpPr txBox="1"/>
            <p:nvPr/>
          </p:nvSpPr>
          <p:spPr>
            <a:xfrm>
              <a:off x="829041" y="916084"/>
              <a:ext cx="12314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dirty="0">
                  <a:solidFill>
                    <a:schemeClr val="bg1">
                      <a:lumMod val="85000"/>
                      <a:alpha val="50000"/>
                    </a:schemeClr>
                  </a:solidFill>
                  <a:effectLst>
                    <a:outerShdw blurRad="63500" sx="1000" sy="1000" algn="ctr" rotWithShape="0">
                      <a:srgbClr val="000000"/>
                    </a:outerShdw>
                  </a:effectLst>
                  <a:latin typeface="Proxima Nova" panose="02000506030000020004" pitchFamily="50" charset="0"/>
                </a:rPr>
                <a:t>2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15C3677-8455-42E6-8EA9-B4FCBD7E515B}"/>
              </a:ext>
            </a:extLst>
          </p:cNvPr>
          <p:cNvGrpSpPr/>
          <p:nvPr/>
        </p:nvGrpSpPr>
        <p:grpSpPr>
          <a:xfrm>
            <a:off x="829041" y="4714080"/>
            <a:ext cx="10332007" cy="1877437"/>
            <a:chOff x="829041" y="845354"/>
            <a:chExt cx="10332007" cy="187743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E68872-F710-493D-B29C-A8BD67ADF463}"/>
                </a:ext>
              </a:extLst>
            </p:cNvPr>
            <p:cNvSpPr txBox="1"/>
            <p:nvPr/>
          </p:nvSpPr>
          <p:spPr>
            <a:xfrm>
              <a:off x="2339722" y="845354"/>
              <a:ext cx="8821326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У большинства ПОО нет ресурсов для внедрения и сопровождения работы систем электронного документооборота.</a:t>
              </a:r>
            </a:p>
            <a:p>
              <a:endParaRPr lang="ru-RU" sz="3200" dirty="0">
                <a:solidFill>
                  <a:schemeClr val="bg1"/>
                </a:solidFill>
                <a:latin typeface="Proxima Nova Rg" panose="02000506030000020004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F02F98-6298-4D49-9D51-46E2592B27D5}"/>
                </a:ext>
              </a:extLst>
            </p:cNvPr>
            <p:cNvSpPr txBox="1"/>
            <p:nvPr/>
          </p:nvSpPr>
          <p:spPr>
            <a:xfrm>
              <a:off x="829041" y="916084"/>
              <a:ext cx="12314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dirty="0">
                  <a:solidFill>
                    <a:schemeClr val="bg1">
                      <a:lumMod val="85000"/>
                      <a:alpha val="50000"/>
                    </a:schemeClr>
                  </a:solidFill>
                  <a:effectLst>
                    <a:outerShdw blurRad="63500" sx="1000" sy="1000" algn="ctr" rotWithShape="0">
                      <a:srgbClr val="000000"/>
                    </a:outerShdw>
                  </a:effectLst>
                  <a:latin typeface="Proxima Nova" panose="02000506030000020004" pitchFamily="50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6833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DCAE0C-C29A-41F0-9E50-708A75380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14"/>
            <a:ext cx="5960255" cy="60928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D1DA08-334D-40C1-9E85-00A02C690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939" y="13996"/>
            <a:ext cx="5670101" cy="60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94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DCAE0C-C29A-41F0-9E50-708A75380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14"/>
            <a:ext cx="5960255" cy="60928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D1DA08-334D-40C1-9E85-00A02C690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939" y="13996"/>
            <a:ext cx="5670101" cy="60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59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6">
            <a:extLst>
              <a:ext uri="{FF2B5EF4-FFF2-40B4-BE49-F238E27FC236}">
                <a16:creationId xmlns:a16="http://schemas.microsoft.com/office/drawing/2014/main" id="{0BC63A95-D5E2-413E-BD79-4A360455C637}"/>
              </a:ext>
            </a:extLst>
          </p:cNvPr>
          <p:cNvSpPr txBox="1">
            <a:spLocks/>
          </p:cNvSpPr>
          <p:nvPr/>
        </p:nvSpPr>
        <p:spPr>
          <a:xfrm>
            <a:off x="2812501" y="3251950"/>
            <a:ext cx="7115270" cy="5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chemeClr val="bg1"/>
                </a:solidFill>
                <a:latin typeface="Proxima Nova Bl" panose="02000506030000020004" pitchFamily="2" charset="0"/>
              </a:rPr>
              <a:t>Программа Деметра может помочь ПОО решить проблему с прикладной отчетностью и срочными запросами формата: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Proxima Nova Bl" panose="02000506030000020004" pitchFamily="2" charset="0"/>
              </a:rPr>
              <a:t> Сколько у нас студентов определенной категории?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Proxima Nova Bl" panose="02000506030000020004" pitchFamily="2" charset="0"/>
              </a:rPr>
              <a:t> Кто эти студенты и какие у них данные 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Proxima Nova Bl" panose="02000506030000020004" pitchFamily="2" charset="0"/>
              </a:rPr>
              <a:t> Как сделать на этих студентов много справок?</a:t>
            </a:r>
          </a:p>
          <a:p>
            <a:pPr algn="l"/>
            <a:endParaRPr lang="ru-RU" sz="2800" dirty="0">
              <a:solidFill>
                <a:schemeClr val="bg1"/>
              </a:solidFill>
              <a:latin typeface="Proxima Nova Bl" panose="0200050603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6">
            <a:extLst>
              <a:ext uri="{FF2B5EF4-FFF2-40B4-BE49-F238E27FC236}">
                <a16:creationId xmlns:a16="http://schemas.microsoft.com/office/drawing/2014/main" id="{0BC63A95-D5E2-413E-BD79-4A360455C637}"/>
              </a:ext>
            </a:extLst>
          </p:cNvPr>
          <p:cNvSpPr txBox="1">
            <a:spLocks/>
          </p:cNvSpPr>
          <p:nvPr/>
        </p:nvSpPr>
        <p:spPr>
          <a:xfrm>
            <a:off x="2812501" y="3251950"/>
            <a:ext cx="8449548" cy="5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Proxima Nova Bl" panose="02000506030000020004" pitchFamily="2" charset="0"/>
              </a:rPr>
              <a:t>Деметра бесплатна и внесена в реестр отечественного ПО;</a:t>
            </a:r>
          </a:p>
          <a:p>
            <a:pPr marL="514350" indent="-514350" algn="l">
              <a:buFont typeface="+mj-lt"/>
              <a:buAutoNum type="arabicPeriod"/>
            </a:pPr>
            <a:endParaRPr lang="ru-RU" sz="2000" dirty="0">
              <a:solidFill>
                <a:schemeClr val="bg1"/>
              </a:solidFill>
              <a:latin typeface="Proxima Nova Bl" panose="02000506030000020004" pitchFamily="2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Proxima Nova Bl" panose="02000506030000020004" pitchFamily="2" charset="0"/>
              </a:rPr>
              <a:t>Работает на Windows x32 и x64, отечественных ОС.</a:t>
            </a:r>
          </a:p>
          <a:p>
            <a:pPr marL="514350" indent="-514350" algn="l">
              <a:buFont typeface="+mj-lt"/>
              <a:buAutoNum type="arabicPeriod"/>
            </a:pPr>
            <a:endParaRPr lang="ru-RU" sz="2000" dirty="0">
              <a:solidFill>
                <a:schemeClr val="bg1"/>
              </a:solidFill>
              <a:latin typeface="Proxima Nova Bl" panose="02000506030000020004" pitchFamily="2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Proxima Nova Bl" panose="02000506030000020004" pitchFamily="2" charset="0"/>
              </a:rPr>
              <a:t>Не требует сети, интернета, сертификатов, регистраций;</a:t>
            </a:r>
          </a:p>
          <a:p>
            <a:pPr marL="514350" indent="-514350" algn="l">
              <a:buFont typeface="+mj-lt"/>
              <a:buAutoNum type="arabicPeriod"/>
            </a:pPr>
            <a:endParaRPr lang="ru-RU" sz="2000" dirty="0">
              <a:solidFill>
                <a:schemeClr val="bg1"/>
              </a:solidFill>
              <a:latin typeface="Proxima Nova Bl" panose="02000506030000020004" pitchFamily="2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Proxima Nova Bl" panose="02000506030000020004" pitchFamily="2" charset="0"/>
              </a:rPr>
              <a:t>Для внедрения и настройки под конкретное ПОО достаточно знания как добавлять колонки в Excel или его аналоги;</a:t>
            </a:r>
          </a:p>
          <a:p>
            <a:pPr marL="514350" indent="-514350" algn="l">
              <a:buFont typeface="+mj-lt"/>
              <a:buAutoNum type="arabicPeriod"/>
            </a:pPr>
            <a:endParaRPr lang="ru-RU" sz="2000" dirty="0">
              <a:solidFill>
                <a:schemeClr val="bg1"/>
              </a:solidFill>
              <a:latin typeface="Proxima Nova Bl" panose="02000506030000020004" pitchFamily="2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Proxima Nova Bl" panose="02000506030000020004" pitchFamily="2" charset="0"/>
              </a:rPr>
              <a:t>Кураторы получают простой и удобный доступ к данным студентов своей группы, которые хранятся в одном файле;</a:t>
            </a:r>
          </a:p>
          <a:p>
            <a:pPr marL="514350" indent="-514350" algn="l">
              <a:buFont typeface="+mj-lt"/>
              <a:buAutoNum type="arabicPeriod"/>
            </a:pPr>
            <a:endParaRPr lang="ru-RU" sz="2000" dirty="0">
              <a:solidFill>
                <a:schemeClr val="bg1"/>
              </a:solidFill>
              <a:latin typeface="Proxima Nova Bl" panose="02000506030000020004" pitchFamily="2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Proxima Nova Bl" panose="02000506030000020004" pitchFamily="2" charset="0"/>
              </a:rPr>
              <a:t>При создании отчетности уменьшается количество ошибок;</a:t>
            </a:r>
          </a:p>
          <a:p>
            <a:pPr marL="514350" indent="-514350" algn="l">
              <a:buFont typeface="+mj-lt"/>
              <a:buAutoNum type="arabicPeriod"/>
            </a:pPr>
            <a:endParaRPr lang="ru-RU" sz="2000" dirty="0">
              <a:solidFill>
                <a:schemeClr val="bg1"/>
              </a:solidFill>
              <a:latin typeface="Proxima Nova Bl" panose="02000506030000020004" pitchFamily="2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Proxima Nova Bl" panose="02000506030000020004" pitchFamily="2" charset="0"/>
              </a:rPr>
              <a:t>Собранные данные можно использовать для загрузки в цифровые платформы.</a:t>
            </a:r>
          </a:p>
          <a:p>
            <a:pPr marL="514350" indent="-514350" algn="l">
              <a:buFont typeface="+mj-lt"/>
              <a:buAutoNum type="arabicPeriod"/>
            </a:pPr>
            <a:endParaRPr lang="ru-RU" sz="2000" dirty="0">
              <a:solidFill>
                <a:schemeClr val="bg1"/>
              </a:solidFill>
              <a:latin typeface="Proxima Nova Bl" panose="02000506030000020004" pitchFamily="2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ru-RU" sz="2000" dirty="0">
              <a:solidFill>
                <a:schemeClr val="bg1"/>
              </a:solidFill>
              <a:latin typeface="Proxima Nova Bl" panose="0200050603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88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6">
            <a:extLst>
              <a:ext uri="{FF2B5EF4-FFF2-40B4-BE49-F238E27FC236}">
                <a16:creationId xmlns:a16="http://schemas.microsoft.com/office/drawing/2014/main" id="{0BC63A95-D5E2-413E-BD79-4A360455C637}"/>
              </a:ext>
            </a:extLst>
          </p:cNvPr>
          <p:cNvSpPr txBox="1">
            <a:spLocks/>
          </p:cNvSpPr>
          <p:nvPr/>
        </p:nvSpPr>
        <p:spPr>
          <a:xfrm>
            <a:off x="2812501" y="3251950"/>
            <a:ext cx="7115270" cy="5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dirty="0">
              <a:solidFill>
                <a:schemeClr val="bg1"/>
              </a:solidFill>
              <a:latin typeface="Proxima Nova Bl" panose="0200050603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1370F-3779-4ABB-8300-280B7E931ECB}"/>
              </a:ext>
            </a:extLst>
          </p:cNvPr>
          <p:cNvSpPr txBox="1"/>
          <p:nvPr/>
        </p:nvSpPr>
        <p:spPr>
          <a:xfrm>
            <a:off x="1294498" y="1144897"/>
            <a:ext cx="6055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Запись в реестре отечественного программного обеспечения</a:t>
            </a:r>
          </a:p>
          <a:p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https://reestr.digital.gov.ru/reestr/2922859/</a:t>
            </a:r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10EEA9-3BEE-46F9-8DFB-88952D4DB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805" y="881376"/>
            <a:ext cx="1332381" cy="1323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533601-E474-44C8-AFDB-964BD787B4C9}"/>
              </a:ext>
            </a:extLst>
          </p:cNvPr>
          <p:cNvSpPr txBox="1"/>
          <p:nvPr/>
        </p:nvSpPr>
        <p:spPr>
          <a:xfrm>
            <a:off x="1294496" y="2887436"/>
            <a:ext cx="6055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Сайт </a:t>
            </a:r>
            <a:r>
              <a:rPr lang="ru-RU" sz="2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программы -  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https://itdarhan.ru/</a:t>
            </a:r>
            <a:endParaRPr lang="ru-RU" sz="20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9A74-5758-4413-936A-EFA933C92B32}"/>
              </a:ext>
            </a:extLst>
          </p:cNvPr>
          <p:cNvSpPr txBox="1"/>
          <p:nvPr/>
        </p:nvSpPr>
        <p:spPr>
          <a:xfrm>
            <a:off x="1294497" y="4775950"/>
            <a:ext cx="6055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Телеграмм канал разработок ЦОПП Республики Б</a:t>
            </a:r>
            <a:r>
              <a:rPr lang="ru-RU" sz="2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урятия  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https://t.me/copp03</a:t>
            </a:r>
            <a:endParaRPr lang="ru-RU" sz="20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C212EE-D3B8-4182-9117-ADD5E598C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806" y="2577152"/>
            <a:ext cx="1346658" cy="13234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1ACBFB-4AA2-4E35-87BB-8AFCC7A9D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111" y="4575389"/>
            <a:ext cx="1345353" cy="125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10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578263-9217-47C1-A6D3-FC591708E207}"/>
              </a:ext>
            </a:extLst>
          </p:cNvPr>
          <p:cNvSpPr txBox="1"/>
          <p:nvPr/>
        </p:nvSpPr>
        <p:spPr>
          <a:xfrm>
            <a:off x="1664978" y="1876549"/>
            <a:ext cx="95463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Proxima Nova Rg" panose="02000506030000020004" pitchFamily="2" charset="0"/>
              </a:rPr>
              <a:t>Персональные данные в файлах примеров и  показанные в этой презентации являются искусственно сгенерированными.</a:t>
            </a:r>
          </a:p>
          <a:p>
            <a:endParaRPr lang="ru-RU" sz="2800" dirty="0">
              <a:solidFill>
                <a:schemeClr val="bg1"/>
              </a:solidFill>
              <a:latin typeface="Proxima Nova Rg" panose="02000506030000020004" pitchFamily="2" charset="0"/>
            </a:endParaRPr>
          </a:p>
          <a:p>
            <a:endParaRPr lang="ru-RU" sz="2800" dirty="0">
              <a:solidFill>
                <a:schemeClr val="bg1"/>
              </a:solidFill>
              <a:latin typeface="Proxima Nova Rg" panose="02000506030000020004" pitchFamily="2" charset="0"/>
            </a:endParaRPr>
          </a:p>
          <a:p>
            <a:endParaRPr lang="ru-RU" sz="4000" dirty="0">
              <a:solidFill>
                <a:schemeClr val="bg1"/>
              </a:solidFill>
              <a:latin typeface="Proxima Nova Rg" panose="02000506030000020004" pitchFamily="2" charset="0"/>
            </a:endParaRPr>
          </a:p>
          <a:p>
            <a:endParaRPr lang="ru-RU" sz="4000" dirty="0">
              <a:solidFill>
                <a:schemeClr val="bg1"/>
              </a:solidFill>
              <a:latin typeface="Proxima Nova Rg" panose="02000506030000020004" pitchFamily="2" charset="0"/>
            </a:endParaRPr>
          </a:p>
          <a:p>
            <a:endParaRPr lang="ru-RU" sz="4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37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6">
            <a:extLst>
              <a:ext uri="{FF2B5EF4-FFF2-40B4-BE49-F238E27FC236}">
                <a16:creationId xmlns:a16="http://schemas.microsoft.com/office/drawing/2014/main" id="{0BC63A95-D5E2-413E-BD79-4A360455C637}"/>
              </a:ext>
            </a:extLst>
          </p:cNvPr>
          <p:cNvSpPr txBox="1">
            <a:spLocks/>
          </p:cNvSpPr>
          <p:nvPr/>
        </p:nvSpPr>
        <p:spPr>
          <a:xfrm>
            <a:off x="2803171" y="2598808"/>
            <a:ext cx="5569200" cy="5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bg1"/>
                </a:solidFill>
                <a:latin typeface="Proxima Nova Bl" panose="02000506030000020004" pitchFamily="2" charset="0"/>
              </a:rPr>
              <a:t>Сбор данных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04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C5270D-1C31-4B66-8C6C-4E3A1C33F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974830" cy="6742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FB9AD0-8FB9-484D-B667-D14218D3E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743" y="30110"/>
            <a:ext cx="4694070" cy="67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35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  <p:pic>
        <p:nvPicPr>
          <p:cNvPr id="2" name="Файл шаблона и файл параметров ЕГИССО">
            <a:hlinkClick r:id="" action="ppaction://media"/>
            <a:extLst>
              <a:ext uri="{FF2B5EF4-FFF2-40B4-BE49-F238E27FC236}">
                <a16:creationId xmlns:a16="http://schemas.microsoft.com/office/drawing/2014/main" id="{BDAAC965-0F91-43FA-9E69-5718C5DCC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6">
            <a:extLst>
              <a:ext uri="{FF2B5EF4-FFF2-40B4-BE49-F238E27FC236}">
                <a16:creationId xmlns:a16="http://schemas.microsoft.com/office/drawing/2014/main" id="{0BC63A95-D5E2-413E-BD79-4A360455C637}"/>
              </a:ext>
            </a:extLst>
          </p:cNvPr>
          <p:cNvSpPr txBox="1">
            <a:spLocks/>
          </p:cNvSpPr>
          <p:nvPr/>
        </p:nvSpPr>
        <p:spPr>
          <a:xfrm>
            <a:off x="2803171" y="2598808"/>
            <a:ext cx="6937988" cy="5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bg1"/>
                </a:solidFill>
                <a:latin typeface="Proxima Nova Bl" panose="02000506030000020004" pitchFamily="2" charset="0"/>
              </a:rPr>
              <a:t>Обработка данных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8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8BBAE-7BE3-4A05-976F-58CA7C5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2" y="-309791"/>
            <a:ext cx="1364419" cy="20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78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9019D2-678A-41FC-B31F-B07DE4A57B61}"/>
              </a:ext>
            </a:extLst>
          </p:cNvPr>
          <p:cNvSpPr txBox="1"/>
          <p:nvPr/>
        </p:nvSpPr>
        <p:spPr>
          <a:xfrm>
            <a:off x="146833" y="283787"/>
            <a:ext cx="6055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Уровень здоровья в разрезе возрастов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9A4D8-F26E-4AE2-B9D1-0E5FEFB0A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2" y="917269"/>
            <a:ext cx="5255591" cy="15150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49636-BABE-4F44-9AE1-36712BCFA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37"/>
          <a:stretch/>
        </p:blipFill>
        <p:spPr>
          <a:xfrm>
            <a:off x="6988628" y="917269"/>
            <a:ext cx="4769713" cy="1515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16CE0-5331-4891-95A9-5E8501BFFE6E}"/>
              </a:ext>
            </a:extLst>
          </p:cNvPr>
          <p:cNvSpPr txBox="1"/>
          <p:nvPr/>
        </p:nvSpPr>
        <p:spPr>
          <a:xfrm>
            <a:off x="6481564" y="324978"/>
            <a:ext cx="6055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Проживающие в общежитиях в разрезе полов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B7AEF0-40E8-4780-9F3F-93915E2B4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32" y="3109080"/>
            <a:ext cx="5928569" cy="13166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AF8E1D-5442-4DEC-8213-0E327D73D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32" y="5308946"/>
            <a:ext cx="9693879" cy="15419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292816-7E2D-4D24-B21F-8A6A01E5F2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634"/>
          <a:stretch/>
        </p:blipFill>
        <p:spPr>
          <a:xfrm>
            <a:off x="7847941" y="3109080"/>
            <a:ext cx="3322913" cy="1912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9361B8-47C2-4FD6-9567-25CB9DD94A0C}"/>
              </a:ext>
            </a:extLst>
          </p:cNvPr>
          <p:cNvSpPr txBox="1"/>
          <p:nvPr/>
        </p:nvSpPr>
        <p:spPr>
          <a:xfrm>
            <a:off x="146833" y="2633626"/>
            <a:ext cx="605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Сироты в разрезе годов рождения</a:t>
            </a: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148A42-9A96-4232-A23E-62EF0DE0BEBB}"/>
              </a:ext>
            </a:extLst>
          </p:cNvPr>
          <p:cNvSpPr txBox="1"/>
          <p:nvPr/>
        </p:nvSpPr>
        <p:spPr>
          <a:xfrm>
            <a:off x="146832" y="4594615"/>
            <a:ext cx="5615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Студенты на целевом обучении в разрезе </a:t>
            </a:r>
          </a:p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образовательных программ</a:t>
            </a: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90716-67EE-4B97-BABA-ADB5D1F6A9BB}"/>
              </a:ext>
            </a:extLst>
          </p:cNvPr>
          <p:cNvSpPr txBox="1"/>
          <p:nvPr/>
        </p:nvSpPr>
        <p:spPr>
          <a:xfrm>
            <a:off x="6481562" y="2665175"/>
            <a:ext cx="605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ptos" panose="020B0004020202020204" pitchFamily="34" charset="0"/>
              </a:rPr>
              <a:t>Самовольный уход в разрезе групп</a:t>
            </a:r>
          </a:p>
          <a:p>
            <a:endParaRPr lang="ru-RU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92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415</Words>
  <Application>Microsoft Office PowerPoint</Application>
  <PresentationFormat>Широкоэкранный</PresentationFormat>
  <Paragraphs>85</Paragraphs>
  <Slides>24</Slides>
  <Notes>23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Proxima Nova</vt:lpstr>
      <vt:lpstr>Proxima Nova Bl</vt:lpstr>
      <vt:lpstr>Proxima Nova Rg</vt:lpstr>
      <vt:lpstr>Тема Office</vt:lpstr>
      <vt:lpstr>Автоматизация отчетности внутри ПОО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234</cp:revision>
  <dcterms:created xsi:type="dcterms:W3CDTF">2022-05-06T07:17:47Z</dcterms:created>
  <dcterms:modified xsi:type="dcterms:W3CDTF">2025-02-10T08:16:27Z</dcterms:modified>
</cp:coreProperties>
</file>